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4"/>
  </p:notesMasterIdLst>
  <p:handoutMasterIdLst>
    <p:handoutMasterId r:id="rId25"/>
  </p:handoutMasterIdLst>
  <p:sldIdLst>
    <p:sldId id="1487" r:id="rId5"/>
    <p:sldId id="1488" r:id="rId6"/>
    <p:sldId id="1550" r:id="rId7"/>
    <p:sldId id="1551" r:id="rId8"/>
    <p:sldId id="1554" r:id="rId9"/>
    <p:sldId id="1555" r:id="rId10"/>
    <p:sldId id="1562" r:id="rId11"/>
    <p:sldId id="1563" r:id="rId12"/>
    <p:sldId id="1556" r:id="rId13"/>
    <p:sldId id="1557" r:id="rId14"/>
    <p:sldId id="1558" r:id="rId15"/>
    <p:sldId id="1564" r:id="rId16"/>
    <p:sldId id="1565" r:id="rId17"/>
    <p:sldId id="1567" r:id="rId18"/>
    <p:sldId id="1548" r:id="rId19"/>
    <p:sldId id="1546" r:id="rId20"/>
    <p:sldId id="1549" r:id="rId21"/>
    <p:sldId id="1522" r:id="rId22"/>
    <p:sldId id="1523" r:id="rId23"/>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 id="1550"/>
            <p14:sldId id="1551"/>
            <p14:sldId id="1554"/>
            <p14:sldId id="1555"/>
            <p14:sldId id="1562"/>
            <p14:sldId id="1563"/>
            <p14:sldId id="1556"/>
            <p14:sldId id="1557"/>
            <p14:sldId id="1558"/>
            <p14:sldId id="1564"/>
            <p14:sldId id="1565"/>
            <p14:sldId id="1567"/>
          </p14:sldIdLst>
        </p14:section>
        <p14:section name="Content" id="{160A1EF9-8FB4-4F21-AF88-D4BF3CB3B912}">
          <p14:sldIdLst>
            <p14:sldId id="1548"/>
          </p14:sldIdLst>
        </p14:section>
        <p14:section name="Closing" id="{D4E3B1CF-DD2E-4D6E-961F-E6ECD190E64E}">
          <p14:sldIdLst>
            <p14:sldId id="1546"/>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874C"/>
    <a:srgbClr val="000000"/>
    <a:srgbClr val="800000"/>
    <a:srgbClr val="008272"/>
    <a:srgbClr val="EEEEEE"/>
    <a:srgbClr val="F2F2F2"/>
    <a:srgbClr val="A8A8A8"/>
    <a:srgbClr val="002050"/>
    <a:srgbClr val="00188F"/>
    <a:srgbClr val="0011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672" y="108"/>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16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2986269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12488554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a:t>
            </a:r>
            <a:r>
              <a:rPr lang="en-US" sz="900" b="1" i="0" kern="1200" dirty="0">
                <a:solidFill>
                  <a:schemeClr val="tx1"/>
                </a:solidFill>
                <a:effectLst/>
                <a:latin typeface="Segoe UI Light" pitchFamily="34" charset="0"/>
                <a:ea typeface="+mn-ea"/>
                <a:cs typeface="+mn-cs"/>
              </a:rPr>
              <a:t>Exercise 2: Implement CRUD operations in a </a:t>
            </a:r>
            <a:r>
              <a:rPr lang="en-US" sz="900" b="1" i="0" kern="1200" dirty="0" err="1">
                <a:solidFill>
                  <a:schemeClr val="tx1"/>
                </a:solidFill>
                <a:effectLst/>
                <a:latin typeface="Segoe UI Light" pitchFamily="34" charset="0"/>
                <a:ea typeface="+mn-ea"/>
                <a:cs typeface="+mn-cs"/>
              </a:rPr>
              <a:t>SPFx</a:t>
            </a:r>
            <a:r>
              <a:rPr lang="en-US" sz="900" b="1" i="0" kern="1200" dirty="0">
                <a:solidFill>
                  <a:schemeClr val="tx1"/>
                </a:solidFill>
                <a:effectLst/>
                <a:latin typeface="Segoe UI Light" pitchFamily="34" charset="0"/>
                <a:ea typeface="+mn-ea"/>
                <a:cs typeface="+mn-cs"/>
              </a:rPr>
              <a:t> client-side web part with the Knockout framework </a:t>
            </a:r>
            <a:r>
              <a:rPr lang="en-US" sz="900" b="0" i="0" kern="1200" baseline="0" dirty="0">
                <a:solidFill>
                  <a:schemeClr val="tx1"/>
                </a:solidFill>
                <a:effectLst/>
                <a:latin typeface="Segoe UI Light" pitchFamily="34" charset="0"/>
                <a:ea typeface="+mn-ea"/>
                <a:cs typeface="+mn-cs"/>
              </a:rPr>
              <a:t>in the lab manual.</a:t>
            </a:r>
            <a:endParaRPr lang="en-US" sz="900" b="1" i="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5227716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17</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1/19/2017</a:t>
            </a:fld>
            <a:endParaRPr lang="en-US" sz="1800" kern="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18</a:t>
            </a:fld>
            <a:endParaRPr lang="en-US" sz="1800" kern="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1/19/2017</a:t>
            </a:fld>
            <a:endParaRPr lang="en-US" sz="1800" kern="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19</a:t>
            </a:fld>
            <a:endParaRPr lang="en-US" sz="1800" kern="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887231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a:solidFill>
                  <a:schemeClr val="tx1"/>
                </a:solidFill>
                <a:effectLst/>
                <a:latin typeface="Segoe UI Light" pitchFamily="34" charset="0"/>
                <a:ea typeface="+mn-ea"/>
                <a:cs typeface="+mn-cs"/>
              </a:rPr>
              <a:t>The </a:t>
            </a:r>
            <a:r>
              <a:rPr lang="en-US" sz="900" b="1" i="0" kern="1200">
                <a:solidFill>
                  <a:schemeClr val="tx1"/>
                </a:solidFill>
                <a:effectLst/>
                <a:latin typeface="Segoe UI Light" pitchFamily="34" charset="0"/>
                <a:ea typeface="+mn-ea"/>
                <a:cs typeface="+mn-cs"/>
              </a:rPr>
              <a:t>_</a:t>
            </a:r>
            <a:r>
              <a:rPr lang="en-US" sz="900" b="1" i="0" kern="1200" err="1">
                <a:solidFill>
                  <a:schemeClr val="tx1"/>
                </a:solidFill>
                <a:effectLst/>
                <a:latin typeface="Segoe UI Light" pitchFamily="34" charset="0"/>
                <a:ea typeface="+mn-ea"/>
                <a:cs typeface="+mn-cs"/>
              </a:rPr>
              <a:t>getSharePointListData</a:t>
            </a:r>
            <a:r>
              <a:rPr lang="en-US" sz="900" b="0" i="0" kern="1200">
                <a:solidFill>
                  <a:schemeClr val="tx1"/>
                </a:solidFill>
                <a:effectLst/>
                <a:latin typeface="Segoe UI Light" pitchFamily="34" charset="0"/>
                <a:ea typeface="+mn-ea"/>
                <a:cs typeface="+mn-cs"/>
              </a:rPr>
              <a:t> method invokes the SharePoint REST API to return the SharePoint lists in the SharePoint site where the web part executes. </a:t>
            </a:r>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3799652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30550790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1855866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36450150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483291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549119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15750759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701" y="1668482"/>
            <a:ext cx="5727512" cy="2286000"/>
          </a:xfrm>
        </p:spPr>
        <p:txBody>
          <a:bodyPr/>
          <a:lstStyle/>
          <a:p>
            <a:r>
              <a:rPr lang="en-US" sz="4400"/>
              <a:t>Working with different JavaScript frameworks and libraries </a:t>
            </a:r>
          </a:p>
        </p:txBody>
      </p:sp>
      <p:sp>
        <p:nvSpPr>
          <p:cNvPr id="6" name="Text Placeholder 5"/>
          <p:cNvSpPr>
            <a:spLocks noGrp="1"/>
          </p:cNvSpPr>
          <p:nvPr>
            <p:ph type="body" sz="quarter" idx="14"/>
          </p:nvPr>
        </p:nvSpPr>
        <p:spPr/>
        <p:txBody>
          <a:bodyPr/>
          <a:lstStyle/>
          <a:p>
            <a:pPr lvl="0"/>
            <a:r>
              <a:rPr lang="en-US" dirty="0"/>
              <a:t>Knockout</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4863479" cy="3071610"/>
          </a:xfrm>
        </p:spPr>
        <p:txBody>
          <a:bodyPr/>
          <a:lstStyle/>
          <a:p>
            <a:r>
              <a:rPr lang="en-US" sz="2800" dirty="0"/>
              <a:t>Get the List Item Entity Type</a:t>
            </a:r>
          </a:p>
          <a:p>
            <a:r>
              <a:rPr lang="en-US" sz="2800" dirty="0"/>
              <a:t>Set the List Item Entity Type to the </a:t>
            </a:r>
            <a:r>
              <a:rPr lang="en-US" altLang="zh-CN" sz="2800" dirty="0"/>
              <a:t>@</a:t>
            </a:r>
            <a:r>
              <a:rPr lang="en-US" altLang="zh-CN" sz="2800" dirty="0" err="1"/>
              <a:t>odata.type</a:t>
            </a:r>
            <a:r>
              <a:rPr lang="en-US" sz="2800" dirty="0"/>
              <a:t> in the request body</a:t>
            </a:r>
          </a:p>
          <a:p>
            <a:r>
              <a:rPr lang="en-US" sz="2800" dirty="0"/>
              <a:t>Use the SharePoint Context </a:t>
            </a:r>
            <a:r>
              <a:rPr lang="en-US" sz="2800" dirty="0" err="1"/>
              <a:t>httpClient</a:t>
            </a:r>
            <a:r>
              <a:rPr lang="en-US" sz="2800" dirty="0"/>
              <a:t> to call the SharePoint REST API</a:t>
            </a:r>
          </a:p>
        </p:txBody>
      </p:sp>
      <p:sp>
        <p:nvSpPr>
          <p:cNvPr id="3" name="Title 2"/>
          <p:cNvSpPr>
            <a:spLocks noGrp="1"/>
          </p:cNvSpPr>
          <p:nvPr>
            <p:ph type="title"/>
          </p:nvPr>
        </p:nvSpPr>
        <p:spPr/>
        <p:txBody>
          <a:bodyPr/>
          <a:lstStyle/>
          <a:p>
            <a:r>
              <a:rPr lang="en-US"/>
              <a:t>Updating list items</a:t>
            </a:r>
          </a:p>
        </p:txBody>
      </p:sp>
      <p:sp>
        <p:nvSpPr>
          <p:cNvPr id="5" name="Rectangle 4"/>
          <p:cNvSpPr/>
          <p:nvPr/>
        </p:nvSpPr>
        <p:spPr>
          <a:xfrm>
            <a:off x="5138117" y="1144800"/>
            <a:ext cx="7113443" cy="4555093"/>
          </a:xfrm>
          <a:prstGeom prst="rect">
            <a:avLst/>
          </a:prstGeom>
        </p:spPr>
        <p:txBody>
          <a:bodyPr wrap="square">
            <a:spAutoFit/>
          </a:bodyPr>
          <a:lstStyle/>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updateListItem</a:t>
            </a:r>
            <a:r>
              <a:rPr lang="en-US" sz="1000" dirty="0">
                <a:latin typeface="Consolas" panose="020B0609020204030204" pitchFamily="49" charset="0"/>
              </a:rPr>
              <a:t> = (item: </a:t>
            </a:r>
            <a:r>
              <a:rPr lang="en-US" sz="1000" dirty="0" err="1">
                <a:latin typeface="Consolas" panose="020B0609020204030204" pitchFamily="49" charset="0"/>
              </a:rPr>
              <a:t>IlistItem</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a:t>
            </a:r>
            <a:r>
              <a:rPr lang="en-US" sz="1000" dirty="0" err="1">
                <a:latin typeface="Consolas" panose="020B0609020204030204" pitchFamily="49" charset="0"/>
              </a:rPr>
              <a:t>reqJSON</a:t>
            </a:r>
            <a:r>
              <a:rPr lang="en-US" sz="1000" dirty="0">
                <a:latin typeface="Consolas" panose="020B0609020204030204" pitchFamily="49" charset="0"/>
              </a:rPr>
              <a:t>: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 </a:t>
            </a:r>
            <a:r>
              <a:rPr lang="en-US" sz="1000" dirty="0" err="1">
                <a:latin typeface="Consolas" panose="020B0609020204030204" pitchFamily="49" charset="0"/>
              </a:rPr>
              <a:t>JSON.parse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p>
          <a:p>
            <a:r>
              <a:rPr lang="en-US" sz="1000" dirty="0">
                <a:solidFill>
                  <a:srgbClr val="A31515"/>
                </a:solidFill>
                <a:latin typeface="Consolas" panose="020B0609020204030204" pitchFamily="49" charset="0"/>
              </a:rPr>
              <a:t>        "@</a:t>
            </a:r>
            <a:r>
              <a:rPr lang="en-US" sz="1000" dirty="0" err="1">
                <a:solidFill>
                  <a:srgbClr val="A31515"/>
                </a:solidFill>
                <a:latin typeface="Consolas" panose="020B0609020204030204" pitchFamily="49" charset="0"/>
              </a:rPr>
              <a:t>odata.type</a:t>
            </a:r>
            <a:r>
              <a:rPr lang="en-US" sz="1000" dirty="0">
                <a:solidFill>
                  <a:srgbClr val="A31515"/>
                </a:solidFill>
                <a:latin typeface="Consolas" panose="020B0609020204030204" pitchFamily="49" charset="0"/>
              </a:rPr>
              <a:t>": "${this._</a:t>
            </a:r>
            <a:r>
              <a:rPr lang="en-US" sz="1000" dirty="0" err="1">
                <a:solidFill>
                  <a:srgbClr val="A31515"/>
                </a:solidFill>
                <a:latin typeface="Consolas" panose="020B0609020204030204" pitchFamily="49" charset="0"/>
              </a:rPr>
              <a:t>listItemEntityTypeFullName</a:t>
            </a:r>
            <a:r>
              <a:rPr lang="en-US" sz="1000" dirty="0">
                <a:solidFill>
                  <a:srgbClr val="A31515"/>
                </a:solidFill>
                <a:latin typeface="Consolas" panose="020B0609020204030204" pitchFamily="49" charset="0"/>
              </a:rPr>
              <a:t>}",</a:t>
            </a:r>
          </a:p>
          <a:p>
            <a:r>
              <a:rPr lang="en-US" sz="1000" dirty="0">
                <a:solidFill>
                  <a:srgbClr val="A31515"/>
                </a:solidFill>
                <a:latin typeface="Consolas" panose="020B0609020204030204" pitchFamily="49" charset="0"/>
              </a:rPr>
              <a:t>        "Title": "${</a:t>
            </a:r>
            <a:r>
              <a:rPr lang="en-US" sz="1000" dirty="0" err="1">
                <a:solidFill>
                  <a:srgbClr val="A31515"/>
                </a:solidFill>
                <a:latin typeface="Consolas" panose="020B0609020204030204" pitchFamily="49" charset="0"/>
              </a:rPr>
              <a:t>item.Title</a:t>
            </a:r>
            <a:r>
              <a:rPr lang="en-US" sz="1000" dirty="0">
                <a:solidFill>
                  <a:srgbClr val="A31515"/>
                </a:solidFill>
                <a:latin typeface="Consolas" panose="020B0609020204030204" pitchFamily="49" charset="0"/>
              </a:rPr>
              <a:t>}"</a:t>
            </a:r>
          </a:p>
          <a:p>
            <a:r>
              <a:rPr lang="en-US" sz="1000" dirty="0">
                <a:solidFill>
                  <a:srgbClr val="A31515"/>
                </a:solidFill>
                <a:latin typeface="Consolas" panose="020B0609020204030204" pitchFamily="49" charset="0"/>
              </a:rPr>
              <a:t>      }`</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._</a:t>
            </a:r>
            <a:r>
              <a:rPr lang="en-US" sz="1000" dirty="0" err="1">
                <a:latin typeface="Consolas" panose="020B0609020204030204" pitchFamily="49" charset="0"/>
              </a:rPr>
              <a:t>context.spHttpClient.post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._</a:t>
            </a:r>
            <a:r>
              <a:rPr lang="en-US" sz="1000" dirty="0" err="1">
                <a:latin typeface="Consolas" panose="020B0609020204030204" pitchFamily="49" charset="0"/>
              </a:rPr>
              <a:t>context.pageContext</a:t>
            </a:r>
            <a:r>
              <a:rPr lang="en-US" sz="1000" dirty="0">
                <a:latin typeface="Consolas" panose="020B0609020204030204" pitchFamily="49" charset="0"/>
              </a:rPr>
              <a:t>[</a:t>
            </a:r>
            <a:r>
              <a:rPr lang="en-US" sz="1000" dirty="0">
                <a:solidFill>
                  <a:srgbClr val="A31515"/>
                </a:solidFill>
                <a:latin typeface="Consolas" panose="020B0609020204030204" pitchFamily="49" charset="0"/>
              </a:rPr>
              <a:t>"web"</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absoluteUrl</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`/_</a:t>
            </a:r>
            <a:r>
              <a:rPr lang="en-US" sz="1000" dirty="0" err="1">
                <a:solidFill>
                  <a:srgbClr val="A31515"/>
                </a:solidFill>
                <a:latin typeface="Consolas" panose="020B0609020204030204" pitchFamily="49" charset="0"/>
              </a:rPr>
              <a:t>api</a:t>
            </a:r>
            <a:r>
              <a:rPr lang="en-US" sz="1000" dirty="0">
                <a:solidFill>
                  <a:srgbClr val="A31515"/>
                </a:solidFill>
                <a:latin typeface="Consolas" panose="020B0609020204030204" pitchFamily="49" charset="0"/>
              </a:rPr>
              <a:t>/web/lists/</a:t>
            </a:r>
            <a:r>
              <a:rPr lang="en-US" sz="1000" dirty="0" err="1">
                <a:solidFill>
                  <a:srgbClr val="A31515"/>
                </a:solidFill>
                <a:latin typeface="Consolas" panose="020B0609020204030204" pitchFamily="49" charset="0"/>
              </a:rPr>
              <a:t>GetByTitle</a:t>
            </a:r>
            <a:r>
              <a:rPr lang="en-US" sz="1000" dirty="0">
                <a:solidFill>
                  <a:srgbClr val="A31515"/>
                </a:solidFill>
                <a:latin typeface="Consolas" panose="020B0609020204030204" pitchFamily="49" charset="0"/>
              </a:rPr>
              <a:t>('${this._</a:t>
            </a:r>
            <a:r>
              <a:rPr lang="en-US" sz="1000" dirty="0" err="1">
                <a:solidFill>
                  <a:srgbClr val="A31515"/>
                </a:solidFill>
                <a:latin typeface="Consolas" panose="020B0609020204030204" pitchFamily="49" charset="0"/>
              </a:rPr>
              <a:t>listName</a:t>
            </a:r>
            <a:r>
              <a:rPr lang="en-US" sz="1000" dirty="0">
                <a:solidFill>
                  <a:srgbClr val="A31515"/>
                </a:solidFill>
                <a:latin typeface="Consolas" panose="020B0609020204030204" pitchFamily="49" charset="0"/>
              </a:rPr>
              <a:t>}')/items(${</a:t>
            </a:r>
            <a:r>
              <a:rPr lang="en-US" sz="1000" dirty="0" err="1">
                <a:solidFill>
                  <a:srgbClr val="A31515"/>
                </a:solidFill>
                <a:latin typeface="Consolas" panose="020B0609020204030204" pitchFamily="49" charset="0"/>
              </a:rPr>
              <a:t>item.Id</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SPHttpClient.configurations.v1,</a:t>
            </a:r>
          </a:p>
          <a:p>
            <a:r>
              <a:rPr lang="en-US" sz="1000" dirty="0">
                <a:latin typeface="Consolas" panose="020B0609020204030204" pitchFamily="49" charset="0"/>
              </a:rPr>
              <a:t>        {</a:t>
            </a:r>
          </a:p>
          <a:p>
            <a:r>
              <a:rPr lang="en-US" sz="1000" dirty="0">
                <a:latin typeface="Consolas" panose="020B0609020204030204" pitchFamily="49" charset="0"/>
              </a:rPr>
              <a:t>          body: </a:t>
            </a:r>
            <a:r>
              <a:rPr lang="en-US" sz="1000" dirty="0" err="1">
                <a:latin typeface="Consolas" panose="020B0609020204030204" pitchFamily="49" charset="0"/>
              </a:rPr>
              <a:t>JSON.stringify</a:t>
            </a:r>
            <a:r>
              <a:rPr lang="en-US" sz="1000" dirty="0">
                <a:latin typeface="Consolas" panose="020B0609020204030204" pitchFamily="49" charset="0"/>
              </a:rPr>
              <a:t>(</a:t>
            </a:r>
            <a:r>
              <a:rPr lang="en-US" sz="1000" dirty="0" err="1">
                <a:latin typeface="Consolas" panose="020B0609020204030204" pitchFamily="49" charset="0"/>
              </a:rPr>
              <a:t>reqJSON</a:t>
            </a:r>
            <a:r>
              <a:rPr lang="en-US" sz="1000" dirty="0">
                <a:latin typeface="Consolas" panose="020B0609020204030204" pitchFamily="49" charset="0"/>
              </a:rPr>
              <a:t>),</a:t>
            </a:r>
          </a:p>
          <a:p>
            <a:r>
              <a:rPr lang="en-US" sz="1000" dirty="0">
                <a:latin typeface="Consolas" panose="020B0609020204030204" pitchFamily="49" charset="0"/>
              </a:rPr>
              <a:t>          headers: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"IF-MATCH"</a:t>
            </a:r>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X-HTTP-Method"</a:t>
            </a:r>
            <a:r>
              <a:rPr lang="en-US" sz="1000" dirty="0" err="1">
                <a:latin typeface="Consolas" panose="020B0609020204030204" pitchFamily="49" charset="0"/>
              </a:rPr>
              <a:t>:</a:t>
            </a:r>
            <a:r>
              <a:rPr lang="en-US" sz="1000" dirty="0" err="1">
                <a:solidFill>
                  <a:srgbClr val="A31515"/>
                </a:solidFill>
                <a:latin typeface="Consolas" panose="020B0609020204030204" pitchFamily="49" charset="0"/>
              </a:rPr>
              <a:t>"MERGE</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"accept"</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"content-type"</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a:t>
            </a:r>
          </a:p>
          <a:p>
            <a:r>
              <a:rPr lang="en-US" sz="1000" dirty="0">
                <a:latin typeface="Consolas" panose="020B0609020204030204" pitchFamily="49" charset="0"/>
              </a:rPr>
              <a:t>        .then(()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a:t>
            </a:r>
            <a:r>
              <a:rPr lang="en-US" sz="1000" dirty="0">
                <a:solidFill>
                  <a:srgbClr val="A31515"/>
                </a:solidFill>
                <a:latin typeface="Consolas" panose="020B0609020204030204" pitchFamily="49" charset="0"/>
              </a:rPr>
              <a:t>"Update</a:t>
            </a:r>
            <a:r>
              <a:rPr lang="en-US" sz="1000" dirty="0">
                <a:latin typeface="Consolas" panose="020B0609020204030204" pitchFamily="49" charset="0"/>
              </a:rPr>
              <a:t> </a:t>
            </a:r>
            <a:r>
              <a:rPr lang="en-US" sz="1000" dirty="0">
                <a:solidFill>
                  <a:srgbClr val="A31515"/>
                </a:solidFill>
                <a:latin typeface="Consolas" panose="020B0609020204030204" pitchFamily="49" charset="0"/>
              </a:rPr>
              <a:t>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a:t>
            </a:r>
            <a:r>
              <a:rPr lang="en-US" sz="1000" dirty="0">
                <a:solidFill>
                  <a:srgbClr val="A31515"/>
                </a:solidFill>
                <a:latin typeface="Consolas" panose="020B0609020204030204" pitchFamily="49" charset="0"/>
              </a:rPr>
              <a:t>"Update</a:t>
            </a:r>
            <a:r>
              <a:rPr lang="en-US" sz="1000" dirty="0">
                <a:latin typeface="Consolas" panose="020B0609020204030204" pitchFamily="49" charset="0"/>
              </a:rPr>
              <a:t> </a:t>
            </a:r>
            <a:r>
              <a:rPr lang="en-US" sz="1000" dirty="0">
                <a:solidFill>
                  <a:srgbClr val="A31515"/>
                </a:solidFill>
                <a:latin typeface="Consolas" panose="020B0609020204030204" pitchFamily="49" charset="0"/>
              </a:rPr>
              <a:t>failed"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a:t>
            </a:r>
          </a:p>
        </p:txBody>
      </p:sp>
    </p:spTree>
    <p:extLst>
      <p:ext uri="{BB962C8B-B14F-4D97-AF65-F5344CB8AC3E}">
        <p14:creationId xmlns:p14="http://schemas.microsoft.com/office/powerpoint/2010/main" val="89524778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4863479" cy="1348061"/>
          </a:xfrm>
        </p:spPr>
        <p:txBody>
          <a:bodyPr vert="horz" wrap="square" lIns="146304" tIns="91440" rIns="146304" bIns="91440" rtlCol="0" anchor="t">
            <a:spAutoFit/>
          </a:bodyPr>
          <a:lstStyle/>
          <a:p>
            <a:pPr marL="0" indent="0">
              <a:buNone/>
            </a:pPr>
            <a:r>
              <a:rPr lang="EN-US" sz="2800" dirty="0"/>
              <a:t>Use the SharePoint Context </a:t>
            </a:r>
            <a:r>
              <a:rPr lang="EN-US" sz="2800" dirty="0" err="1"/>
              <a:t>httpClient</a:t>
            </a:r>
            <a:r>
              <a:rPr lang="EN-US" sz="2800" dirty="0"/>
              <a:t> to call the SharePoint REST API</a:t>
            </a:r>
          </a:p>
        </p:txBody>
      </p:sp>
      <p:sp>
        <p:nvSpPr>
          <p:cNvPr id="3" name="Title 2"/>
          <p:cNvSpPr>
            <a:spLocks noGrp="1"/>
          </p:cNvSpPr>
          <p:nvPr>
            <p:ph type="title"/>
          </p:nvPr>
        </p:nvSpPr>
        <p:spPr/>
        <p:txBody>
          <a:bodyPr/>
          <a:lstStyle/>
          <a:p>
            <a:r>
              <a:rPr lang="en-US"/>
              <a:t>Deleting list items</a:t>
            </a:r>
          </a:p>
        </p:txBody>
      </p:sp>
      <p:sp>
        <p:nvSpPr>
          <p:cNvPr id="5" name="Rectangle 4"/>
          <p:cNvSpPr/>
          <p:nvPr/>
        </p:nvSpPr>
        <p:spPr>
          <a:xfrm>
            <a:off x="5153466" y="1265014"/>
            <a:ext cx="7113443" cy="3785652"/>
          </a:xfrm>
          <a:prstGeom prst="rect">
            <a:avLst/>
          </a:prstGeom>
        </p:spPr>
        <p:txBody>
          <a:bodyPr wrap="square">
            <a:spAutoFit/>
          </a:bodyPr>
          <a:lstStyle/>
          <a:p>
            <a:r>
              <a:rPr lang="en-US" sz="1000" dirty="0">
                <a:solidFill>
                  <a:srgbClr val="0000FF"/>
                </a:solidFill>
                <a:latin typeface="Consolas" panose="020B0609020204030204" pitchFamily="49" charset="0"/>
              </a:rPr>
              <a:t>public </a:t>
            </a:r>
            <a:r>
              <a:rPr lang="en-US" sz="1000" dirty="0" err="1">
                <a:latin typeface="Consolas" panose="020B0609020204030204" pitchFamily="49" charset="0"/>
              </a:rPr>
              <a:t>removeListItem</a:t>
            </a:r>
            <a:r>
              <a:rPr lang="en-US" sz="1000" dirty="0">
                <a:latin typeface="Consolas" panose="020B0609020204030204" pitchFamily="49" charset="0"/>
              </a:rPr>
              <a:t> = (item: </a:t>
            </a:r>
            <a:r>
              <a:rPr lang="en-US" sz="1000" dirty="0" err="1">
                <a:latin typeface="Consolas" panose="020B0609020204030204" pitchFamily="49" charset="0"/>
              </a:rPr>
              <a:t>IlistItem</a:t>
            </a:r>
            <a:r>
              <a:rPr lang="en-US" sz="1000" dirty="0">
                <a:latin typeface="Consolas" panose="020B0609020204030204" pitchFamily="49" charset="0"/>
              </a:rPr>
              <a:t>):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solidFill>
                  <a:srgbClr val="0000FF"/>
                </a:solidFill>
                <a:latin typeface="Consolas" panose="020B0609020204030204" pitchFamily="49" charset="0"/>
              </a:rPr>
              <a:t>    this</a:t>
            </a:r>
            <a:r>
              <a:rPr lang="en-US" sz="1000" dirty="0">
                <a:latin typeface="Consolas" panose="020B0609020204030204" pitchFamily="49" charset="0"/>
              </a:rPr>
              <a:t>._</a:t>
            </a:r>
            <a:r>
              <a:rPr lang="en-US" sz="1000" dirty="0" err="1">
                <a:latin typeface="Consolas" panose="020B0609020204030204" pitchFamily="49" charset="0"/>
              </a:rPr>
              <a:t>context.httpClient.post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._</a:t>
            </a:r>
            <a:r>
              <a:rPr lang="en-US" sz="1000" dirty="0" err="1">
                <a:latin typeface="Consolas" panose="020B0609020204030204" pitchFamily="49" charset="0"/>
              </a:rPr>
              <a:t>context.pageContext</a:t>
            </a:r>
            <a:r>
              <a:rPr lang="en-US" sz="1000" dirty="0">
                <a:latin typeface="Consolas" panose="020B0609020204030204" pitchFamily="49" charset="0"/>
              </a:rPr>
              <a:t>[</a:t>
            </a:r>
            <a:r>
              <a:rPr lang="en-US" sz="1000" dirty="0">
                <a:solidFill>
                  <a:srgbClr val="A31515"/>
                </a:solidFill>
                <a:latin typeface="Consolas" panose="020B0609020204030204" pitchFamily="49" charset="0"/>
              </a:rPr>
              <a:t>"web"</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absoluteUrl</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`/_</a:t>
            </a:r>
            <a:r>
              <a:rPr lang="en-US" sz="1000" dirty="0" err="1">
                <a:solidFill>
                  <a:srgbClr val="A31515"/>
                </a:solidFill>
                <a:latin typeface="Consolas" panose="020B0609020204030204" pitchFamily="49" charset="0"/>
              </a:rPr>
              <a:t>api</a:t>
            </a:r>
            <a:r>
              <a:rPr lang="en-US" sz="1000" dirty="0">
                <a:solidFill>
                  <a:srgbClr val="A31515"/>
                </a:solidFill>
                <a:latin typeface="Consolas" panose="020B0609020204030204" pitchFamily="49" charset="0"/>
              </a:rPr>
              <a:t>/web/lists/</a:t>
            </a:r>
            <a:r>
              <a:rPr lang="en-US" sz="1000" dirty="0" err="1">
                <a:solidFill>
                  <a:srgbClr val="A31515"/>
                </a:solidFill>
                <a:latin typeface="Consolas" panose="020B0609020204030204" pitchFamily="49" charset="0"/>
              </a:rPr>
              <a:t>GetByTitle</a:t>
            </a:r>
            <a:r>
              <a:rPr lang="en-US" sz="1000" dirty="0">
                <a:solidFill>
                  <a:srgbClr val="A31515"/>
                </a:solidFill>
                <a:latin typeface="Consolas" panose="020B0609020204030204" pitchFamily="49" charset="0"/>
              </a:rPr>
              <a:t>('${this._</a:t>
            </a:r>
            <a:r>
              <a:rPr lang="en-US" sz="1000" dirty="0" err="1">
                <a:solidFill>
                  <a:srgbClr val="A31515"/>
                </a:solidFill>
                <a:latin typeface="Consolas" panose="020B0609020204030204" pitchFamily="49" charset="0"/>
              </a:rPr>
              <a:t>listName</a:t>
            </a:r>
            <a:r>
              <a:rPr lang="en-US" sz="1000" dirty="0">
                <a:solidFill>
                  <a:srgbClr val="A31515"/>
                </a:solidFill>
                <a:latin typeface="Consolas" panose="020B0609020204030204" pitchFamily="49" charset="0"/>
              </a:rPr>
              <a:t>}')/items(${</a:t>
            </a:r>
            <a:r>
              <a:rPr lang="en-US" sz="1000" dirty="0" err="1">
                <a:solidFill>
                  <a:srgbClr val="A31515"/>
                </a:solidFill>
                <a:latin typeface="Consolas" panose="020B0609020204030204" pitchFamily="49" charset="0"/>
              </a:rPr>
              <a:t>item.Id</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SPHttpClient.configurations.v1,</a:t>
            </a:r>
          </a:p>
          <a:p>
            <a:r>
              <a:rPr lang="en-US" sz="1000" dirty="0">
                <a:latin typeface="Consolas" panose="020B0609020204030204" pitchFamily="49" charset="0"/>
              </a:rPr>
              <a:t>        {</a:t>
            </a:r>
          </a:p>
          <a:p>
            <a:r>
              <a:rPr lang="en-US" sz="1000" dirty="0">
                <a:latin typeface="Consolas" panose="020B0609020204030204" pitchFamily="49" charset="0"/>
              </a:rPr>
              <a:t>          headers: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"IF-MATCH"</a:t>
            </a:r>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X-HTTP-Method"</a:t>
            </a:r>
            <a:r>
              <a:rPr lang="en-US" sz="1000" dirty="0" err="1">
                <a:latin typeface="Consolas" panose="020B0609020204030204" pitchFamily="49" charset="0"/>
              </a:rPr>
              <a:t>:</a:t>
            </a:r>
            <a:r>
              <a:rPr lang="en-US" sz="1000" dirty="0" err="1">
                <a:solidFill>
                  <a:srgbClr val="A31515"/>
                </a:solidFill>
                <a:latin typeface="Consolas" panose="020B0609020204030204" pitchFamily="49" charset="0"/>
              </a:rPr>
              <a:t>"DELETE</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"accept"</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"content-type"</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a:t>
            </a:r>
          </a:p>
          <a:p>
            <a:r>
              <a:rPr lang="en-US" sz="1000" dirty="0">
                <a:latin typeface="Consolas" panose="020B0609020204030204" pitchFamily="49" charset="0"/>
              </a:rPr>
              <a:t>    })</a:t>
            </a:r>
          </a:p>
          <a:p>
            <a:r>
              <a:rPr lang="en-US" sz="1000" dirty="0">
                <a:latin typeface="Consolas" panose="020B0609020204030204" pitchFamily="49" charset="0"/>
              </a:rPr>
              <a:t>    .then(():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.listItems.remove</a:t>
            </a:r>
            <a:r>
              <a:rPr lang="en-US" sz="1000" dirty="0">
                <a:latin typeface="Consolas" panose="020B0609020204030204" pitchFamily="49" charset="0"/>
              </a:rPr>
              <a:t>(item);</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a:t>
            </a:r>
            <a:r>
              <a:rPr lang="en-US" sz="1000" dirty="0">
                <a:solidFill>
                  <a:srgbClr val="A31515"/>
                </a:solidFill>
                <a:latin typeface="Consolas" panose="020B0609020204030204" pitchFamily="49" charset="0"/>
              </a:rPr>
              <a:t>"Remove</a:t>
            </a:r>
            <a:r>
              <a:rPr lang="en-US" sz="1000" dirty="0">
                <a:latin typeface="Consolas" panose="020B0609020204030204" pitchFamily="49" charset="0"/>
              </a:rPr>
              <a:t> </a:t>
            </a:r>
            <a:r>
              <a:rPr lang="en-US" sz="1000" dirty="0">
                <a:solidFill>
                  <a:srgbClr val="A31515"/>
                </a:solidFill>
                <a:latin typeface="Consolas" panose="020B0609020204030204" pitchFamily="49" charset="0"/>
              </a:rPr>
              <a:t>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a:t>
            </a:r>
            <a:r>
              <a:rPr lang="en-US" sz="1000" dirty="0">
                <a:solidFill>
                  <a:srgbClr val="A31515"/>
                </a:solidFill>
                <a:latin typeface="Consolas" panose="020B0609020204030204" pitchFamily="49" charset="0"/>
              </a:rPr>
              <a:t>"Remove</a:t>
            </a:r>
            <a:r>
              <a:rPr lang="en-US" sz="1000" dirty="0">
                <a:latin typeface="Consolas" panose="020B0609020204030204" pitchFamily="49" charset="0"/>
              </a:rPr>
              <a:t> </a:t>
            </a:r>
            <a:r>
              <a:rPr lang="en-US" sz="1000" dirty="0">
                <a:solidFill>
                  <a:srgbClr val="A31515"/>
                </a:solidFill>
                <a:latin typeface="Consolas" panose="020B0609020204030204" pitchFamily="49" charset="0"/>
              </a:rPr>
              <a:t>failed");</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      </a:t>
            </a:r>
          </a:p>
          <a:p>
            <a:r>
              <a:rPr lang="en-US" sz="1000" dirty="0">
                <a:latin typeface="Consolas" panose="020B0609020204030204" pitchFamily="49" charset="0"/>
              </a:rPr>
              <a:t>}</a:t>
            </a:r>
            <a:endParaRPr lang="en-US" sz="1000" dirty="0"/>
          </a:p>
        </p:txBody>
      </p:sp>
    </p:spTree>
    <p:extLst>
      <p:ext uri="{BB962C8B-B14F-4D97-AF65-F5344CB8AC3E}">
        <p14:creationId xmlns:p14="http://schemas.microsoft.com/office/powerpoint/2010/main" val="227417090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 the Knockout view</a:t>
            </a:r>
            <a:br>
              <a:rPr lang="en-US" dirty="0"/>
            </a:br>
            <a:endParaRPr lang="en-US" dirty="0"/>
          </a:p>
        </p:txBody>
      </p:sp>
      <p:sp>
        <p:nvSpPr>
          <p:cNvPr id="3" name="Text Placeholder 2"/>
          <p:cNvSpPr>
            <a:spLocks noGrp="1"/>
          </p:cNvSpPr>
          <p:nvPr>
            <p:ph type="body" sz="quarter" idx="10"/>
          </p:nvPr>
        </p:nvSpPr>
        <p:spPr>
          <a:xfrm>
            <a:off x="274638" y="1212850"/>
            <a:ext cx="4071391" cy="4372644"/>
          </a:xfrm>
        </p:spPr>
        <p:txBody>
          <a:bodyPr/>
          <a:lstStyle/>
          <a:p>
            <a:pPr marL="0" indent="0">
              <a:buNone/>
            </a:pPr>
            <a:r>
              <a:rPr lang="en-US" sz="2400" dirty="0"/>
              <a:t>The Knockout view is </a:t>
            </a:r>
            <a:r>
              <a:rPr lang="en-US" altLang="zh-CN" sz="2400" dirty="0"/>
              <a:t>the</a:t>
            </a:r>
            <a:r>
              <a:rPr lang="en-US" sz="2400" dirty="0"/>
              <a:t> UI representing the state of the view model. It displays information from the view model, sends commands to the view model, and updates whenever the state of the view model changes.</a:t>
            </a:r>
          </a:p>
          <a:p>
            <a:endParaRPr lang="en-US" sz="2400" dirty="0"/>
          </a:p>
        </p:txBody>
      </p:sp>
      <p:sp>
        <p:nvSpPr>
          <p:cNvPr id="7" name="Rectangle 6"/>
          <p:cNvSpPr/>
          <p:nvPr/>
        </p:nvSpPr>
        <p:spPr>
          <a:xfrm>
            <a:off x="4234770" y="1212849"/>
            <a:ext cx="8040692" cy="5262979"/>
          </a:xfrm>
          <a:prstGeom prst="rect">
            <a:avLst/>
          </a:prstGeom>
        </p:spPr>
        <p:txBody>
          <a:bodyPr wrap="square">
            <a:spAutoFit/>
          </a:bodyPr>
          <a:lstStyle/>
          <a:p>
            <a:r>
              <a:rPr lang="en-US" sz="800" dirty="0">
                <a:solidFill>
                  <a:srgbClr val="0000FF"/>
                </a:solidFill>
                <a:latin typeface="Consolas" panose="020B0609020204030204" pitchFamily="49" charset="0"/>
              </a:rPr>
              <a:t>&lt;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attr</a:t>
            </a:r>
            <a:r>
              <a:rPr lang="en-US" sz="800" dirty="0">
                <a:solidFill>
                  <a:srgbClr val="0000FF"/>
                </a:solidFill>
                <a:latin typeface="Consolas" panose="020B0609020204030204" pitchFamily="49" charset="0"/>
              </a:rPr>
              <a:t>: {</a:t>
            </a:r>
            <a:r>
              <a:rPr lang="en-US" sz="800" dirty="0" err="1">
                <a:solidFill>
                  <a:srgbClr val="0000FF"/>
                </a:solidFill>
                <a:latin typeface="Consolas" panose="020B0609020204030204" pitchFamily="49" charset="0"/>
              </a:rPr>
              <a:t>class:rowClass</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p</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class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ms</a:t>
            </a:r>
            <a:r>
              <a:rPr lang="en-US" sz="800" dirty="0">
                <a:solidFill>
                  <a:srgbClr val="0000FF"/>
                </a:solidFill>
                <a:latin typeface="Consolas" panose="020B0609020204030204" pitchFamily="49" charset="0"/>
              </a:rPr>
              <a:t>-font-l </a:t>
            </a:r>
            <a:r>
              <a:rPr lang="en-US" sz="800" dirty="0" err="1">
                <a:solidFill>
                  <a:srgbClr val="0000FF"/>
                </a:solidFill>
                <a:latin typeface="Consolas" panose="020B0609020204030204" pitchFamily="49" charset="0"/>
              </a:rPr>
              <a:t>ms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fontColor</a:t>
            </a:r>
            <a:r>
              <a:rPr lang="en-US" sz="800" dirty="0">
                <a:solidFill>
                  <a:srgbClr val="0000FF"/>
                </a:solidFill>
                <a:latin typeface="Consolas" panose="020B0609020204030204" pitchFamily="49" charset="0"/>
              </a:rPr>
              <a:t>-white'&gt;</a:t>
            </a:r>
            <a:r>
              <a:rPr lang="en-US" sz="800" dirty="0">
                <a:solidFill>
                  <a:srgbClr val="000000"/>
                </a:solidFill>
                <a:latin typeface="Consolas" panose="020B0609020204030204" pitchFamily="49" charset="0"/>
              </a:rPr>
              <a:t>There</a:t>
            </a:r>
            <a:r>
              <a:rPr lang="en-US" sz="800" dirty="0">
                <a:latin typeface="Consolas" panose="020B0609020204030204" pitchFamily="49" charset="0"/>
              </a:rPr>
              <a:t> </a:t>
            </a:r>
            <a:r>
              <a:rPr lang="en-US" sz="800" dirty="0">
                <a:solidFill>
                  <a:srgbClr val="000000"/>
                </a:solidFill>
                <a:latin typeface="Consolas" panose="020B0609020204030204" pitchFamily="49" charset="0"/>
              </a:rPr>
              <a:t>are</a:t>
            </a:r>
            <a:r>
              <a:rPr lang="en-US" sz="800" dirty="0">
                <a:solidFill>
                  <a:srgbClr val="0000FF"/>
                </a:solidFill>
                <a:latin typeface="Consolas" panose="020B0609020204030204" pitchFamily="49" charset="0"/>
              </a:rPr>
              <a:t> </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span</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class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ms-fontWeight-semibold</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='text: </a:t>
            </a:r>
            <a:r>
              <a:rPr lang="en-US" sz="800" dirty="0" err="1">
                <a:solidFill>
                  <a:srgbClr val="0000FF"/>
                </a:solidFill>
                <a:latin typeface="Consolas" panose="020B0609020204030204" pitchFamily="49" charset="0"/>
              </a:rPr>
              <a:t>listItems</a:t>
            </a:r>
            <a:r>
              <a:rPr lang="en-US" sz="800" dirty="0">
                <a:solidFill>
                  <a:srgbClr val="0000FF"/>
                </a:solidFill>
                <a:latin typeface="Consolas" panose="020B0609020204030204" pitchFamily="49" charset="0"/>
              </a:rPr>
              <a:t>().length'&gt;</a:t>
            </a:r>
            <a:br>
              <a:rPr lang="en-US" sz="800" dirty="0">
                <a:solidFill>
                  <a:srgbClr val="0000FF"/>
                </a:solidFill>
                <a:latin typeface="Consolas" panose="020B0609020204030204" pitchFamily="49" charset="0"/>
              </a:rPr>
            </a:br>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span</a:t>
            </a:r>
            <a:r>
              <a:rPr lang="en-US" sz="800" dirty="0">
                <a:solidFill>
                  <a:srgbClr val="0000FF"/>
                </a:solidFill>
                <a:latin typeface="Consolas" panose="020B0609020204030204" pitchFamily="49" charset="0"/>
              </a:rPr>
              <a:t>&gt; </a:t>
            </a:r>
            <a:r>
              <a:rPr lang="en-US" sz="800" dirty="0">
                <a:latin typeface="Consolas" panose="020B0609020204030204" pitchFamily="49" charset="0"/>
              </a:rPr>
              <a:t>item(s) in</a:t>
            </a:r>
            <a:r>
              <a:rPr lang="en-US" sz="800" dirty="0">
                <a:solidFill>
                  <a:srgbClr val="0000FF"/>
                </a:solidFill>
                <a:latin typeface="Consolas" panose="020B0609020204030204" pitchFamily="49" charset="0"/>
              </a:rPr>
              <a:t> </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span</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class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ms-fontWeight-semibold</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='text: </a:t>
            </a:r>
            <a:r>
              <a:rPr lang="en-US" sz="800" dirty="0" err="1">
                <a:solidFill>
                  <a:srgbClr val="0000FF"/>
                </a:solidFill>
                <a:latin typeface="Consolas" panose="020B0609020204030204" pitchFamily="49" charset="0"/>
              </a:rPr>
              <a:t>listName</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span</a:t>
            </a:r>
            <a:r>
              <a:rPr lang="en-US" sz="800" dirty="0">
                <a:solidFill>
                  <a:srgbClr val="0000FF"/>
                </a:solidFill>
                <a:latin typeface="Consolas" panose="020B0609020204030204" pitchFamily="49" charset="0"/>
              </a:rPr>
              <a:t>&gt; </a:t>
            </a:r>
            <a:r>
              <a:rPr lang="en-US" sz="800" dirty="0">
                <a:solidFill>
                  <a:srgbClr val="000000"/>
                </a:solidFill>
                <a:latin typeface="Consolas" panose="020B0609020204030204" pitchFamily="49" charset="0"/>
              </a:rPr>
              <a:t>list</a:t>
            </a:r>
          </a:p>
          <a:p>
            <a:r>
              <a:rPr lang="en-US" sz="800" dirty="0">
                <a:solidFill>
                  <a:srgbClr val="000000"/>
                </a:solidFill>
                <a:latin typeface="Consolas" panose="020B0609020204030204" pitchFamily="49" charset="0"/>
              </a:rPr>
              <a:t>      </a:t>
            </a:r>
            <a:r>
              <a:rPr lang="en-US" sz="800" dirty="0">
                <a:solidFill>
                  <a:srgbClr val="0000FF"/>
                </a:solidFill>
                <a:latin typeface="Consolas" panose="020B0609020204030204" pitchFamily="49" charset="0"/>
              </a:rPr>
              <a:t>&lt;/</a:t>
            </a:r>
            <a:r>
              <a:rPr lang="en-US" sz="800" dirty="0">
                <a:solidFill>
                  <a:srgbClr val="800000"/>
                </a:solidFill>
                <a:latin typeface="Consolas" panose="020B0609020204030204" pitchFamily="49" charset="0"/>
              </a:rPr>
              <a:t>p</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table</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thead</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tr</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th</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class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ms</a:t>
            </a:r>
            <a:r>
              <a:rPr lang="en-US" sz="800" dirty="0">
                <a:solidFill>
                  <a:srgbClr val="0000FF"/>
                </a:solidFill>
                <a:latin typeface="Consolas" panose="020B0609020204030204" pitchFamily="49" charset="0"/>
              </a:rPr>
              <a:t>-font-l </a:t>
            </a:r>
            <a:r>
              <a:rPr lang="en-US" sz="800" dirty="0" err="1">
                <a:solidFill>
                  <a:srgbClr val="0000FF"/>
                </a:solidFill>
                <a:latin typeface="Consolas" panose="020B0609020204030204" pitchFamily="49" charset="0"/>
              </a:rPr>
              <a:t>ms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fontColor</a:t>
            </a:r>
            <a:r>
              <a:rPr lang="en-US" sz="800" dirty="0">
                <a:solidFill>
                  <a:srgbClr val="0000FF"/>
                </a:solidFill>
                <a:latin typeface="Consolas" panose="020B0609020204030204" pitchFamily="49" charset="0"/>
              </a:rPr>
              <a:t>-white'&gt;</a:t>
            </a:r>
            <a:r>
              <a:rPr lang="en-US" sz="800" dirty="0">
                <a:solidFill>
                  <a:srgbClr val="000000"/>
                </a:solidFill>
                <a:latin typeface="Consolas" panose="020B0609020204030204" pitchFamily="49" charset="0"/>
              </a:rPr>
              <a:t>Title</a:t>
            </a:r>
            <a:r>
              <a:rPr lang="en-US" sz="800" dirty="0">
                <a:solidFill>
                  <a:srgbClr val="0000FF"/>
                </a:solidFill>
                <a:latin typeface="Consolas" panose="020B0609020204030204" pitchFamily="49" charset="0"/>
              </a:rPr>
              <a:t>&lt;/</a:t>
            </a:r>
            <a:r>
              <a:rPr lang="en-US" sz="800" dirty="0" err="1">
                <a:solidFill>
                  <a:srgbClr val="800000"/>
                </a:solidFill>
                <a:latin typeface="Consolas" panose="020B0609020204030204" pitchFamily="49" charset="0"/>
              </a:rPr>
              <a:t>th</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th</a:t>
            </a:r>
            <a:r>
              <a:rPr lang="en-US" sz="800" dirty="0">
                <a:solidFill>
                  <a:srgbClr val="0000FF"/>
                </a:solidFill>
                <a:latin typeface="Consolas" panose="020B0609020204030204" pitchFamily="49" charset="0"/>
              </a:rPr>
              <a:t> /&gt;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th</a:t>
            </a:r>
            <a:r>
              <a:rPr lang="en-US" sz="800" dirty="0">
                <a:solidFill>
                  <a:srgbClr val="0000FF"/>
                </a:solidFill>
                <a:latin typeface="Consolas" panose="020B0609020204030204" pitchFamily="49" charset="0"/>
              </a:rPr>
              <a:t> /&gt;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tr</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thead</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tbody</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foreach</a:t>
            </a:r>
            <a:r>
              <a:rPr lang="en-US" sz="800" dirty="0">
                <a:solidFill>
                  <a:srgbClr val="0000FF"/>
                </a:solidFill>
                <a:latin typeface="Consolas" panose="020B0609020204030204" pitchFamily="49" charset="0"/>
              </a:rPr>
              <a:t>: </a:t>
            </a:r>
            <a:r>
              <a:rPr lang="en-US" sz="800" dirty="0" err="1">
                <a:solidFill>
                  <a:srgbClr val="0000FF"/>
                </a:solidFill>
                <a:latin typeface="Consolas" panose="020B0609020204030204" pitchFamily="49" charset="0"/>
              </a:rPr>
              <a:t>listItems</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tr</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input</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class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ms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TextField</a:t>
            </a:r>
            <a:r>
              <a:rPr lang="en-US" sz="800" dirty="0">
                <a:solidFill>
                  <a:srgbClr val="0000FF"/>
                </a:solidFill>
                <a:latin typeface="Consolas" panose="020B0609020204030204" pitchFamily="49" charset="0"/>
              </a:rPr>
              <a:t>-field'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="{value: Title}" </a:t>
            </a:r>
            <a:r>
              <a:rPr lang="en-US" sz="800" dirty="0">
                <a:solidFill>
                  <a:srgbClr val="0000FF"/>
                </a:solidFill>
                <a:latin typeface="Consolas" panose="020B0609020204030204" pitchFamily="49" charset="0"/>
              </a:rPr>
              <a:t>/</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button</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attr</a:t>
            </a:r>
            <a:r>
              <a:rPr lang="en-US" sz="800" dirty="0">
                <a:solidFill>
                  <a:srgbClr val="0000FF"/>
                </a:solidFill>
                <a:latin typeface="Consolas" panose="020B0609020204030204" pitchFamily="49" charset="0"/>
              </a:rPr>
              <a:t>: {class: $</a:t>
            </a:r>
            <a:r>
              <a:rPr lang="en-US" sz="800" dirty="0" err="1">
                <a:solidFill>
                  <a:srgbClr val="0000FF"/>
                </a:solidFill>
                <a:latin typeface="Consolas" panose="020B0609020204030204" pitchFamily="49" charset="0"/>
              </a:rPr>
              <a:t>parent.buttonClass</a:t>
            </a:r>
            <a:r>
              <a:rPr lang="en-US" sz="800" dirty="0">
                <a:solidFill>
                  <a:srgbClr val="0000FF"/>
                </a:solidFill>
                <a:latin typeface="Consolas" panose="020B0609020204030204" pitchFamily="49" charset="0"/>
              </a:rPr>
              <a:t>}, click: $</a:t>
            </a:r>
            <a:r>
              <a:rPr lang="en-US" sz="800" dirty="0" err="1">
                <a:solidFill>
                  <a:srgbClr val="0000FF"/>
                </a:solidFill>
                <a:latin typeface="Consolas" panose="020B0609020204030204" pitchFamily="49" charset="0"/>
              </a:rPr>
              <a:t>parent.updateListItem</a:t>
            </a:r>
            <a:r>
              <a:rPr lang="en-US" sz="800" dirty="0">
                <a:solidFill>
                  <a:srgbClr val="0000FF"/>
                </a:solidFill>
                <a:latin typeface="Consolas" panose="020B0609020204030204" pitchFamily="49" charset="0"/>
              </a:rPr>
              <a:t>"&gt;</a:t>
            </a:r>
            <a:r>
              <a:rPr lang="en-US" sz="800" dirty="0">
                <a:solidFill>
                  <a:srgbClr val="000000"/>
                </a:solidFill>
                <a:latin typeface="Consolas" panose="020B0609020204030204" pitchFamily="49" charset="0"/>
              </a:rPr>
              <a:t>Update</a:t>
            </a:r>
            <a:r>
              <a:rPr lang="en-US" sz="800" dirty="0">
                <a:solidFill>
                  <a:srgbClr val="0000FF"/>
                </a:solidFill>
                <a:latin typeface="Consolas" panose="020B0609020204030204" pitchFamily="49" charset="0"/>
              </a:rPr>
              <a:t>&lt;/</a:t>
            </a:r>
            <a:r>
              <a:rPr lang="en-US" sz="800" dirty="0">
                <a:solidFill>
                  <a:srgbClr val="800000"/>
                </a:solidFill>
                <a:latin typeface="Consolas" panose="020B0609020204030204" pitchFamily="49" charset="0"/>
              </a:rPr>
              <a:t>button</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button</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attr</a:t>
            </a:r>
            <a:r>
              <a:rPr lang="en-US" sz="800" dirty="0">
                <a:solidFill>
                  <a:srgbClr val="0000FF"/>
                </a:solidFill>
                <a:latin typeface="Consolas" panose="020B0609020204030204" pitchFamily="49" charset="0"/>
              </a:rPr>
              <a:t>: {class: $</a:t>
            </a:r>
            <a:r>
              <a:rPr lang="en-US" sz="800" dirty="0" err="1">
                <a:solidFill>
                  <a:srgbClr val="0000FF"/>
                </a:solidFill>
                <a:latin typeface="Consolas" panose="020B0609020204030204" pitchFamily="49" charset="0"/>
              </a:rPr>
              <a:t>parent.buttonClass</a:t>
            </a:r>
            <a:r>
              <a:rPr lang="en-US" sz="800" dirty="0">
                <a:solidFill>
                  <a:srgbClr val="0000FF"/>
                </a:solidFill>
                <a:latin typeface="Consolas" panose="020B0609020204030204" pitchFamily="49" charset="0"/>
              </a:rPr>
              <a:t>}, click: $</a:t>
            </a:r>
            <a:r>
              <a:rPr lang="en-US" sz="800" dirty="0" err="1">
                <a:solidFill>
                  <a:srgbClr val="0000FF"/>
                </a:solidFill>
                <a:latin typeface="Consolas" panose="020B0609020204030204" pitchFamily="49" charset="0"/>
              </a:rPr>
              <a:t>parent.removeListItem</a:t>
            </a:r>
            <a:r>
              <a:rPr lang="en-US" sz="800" dirty="0">
                <a:solidFill>
                  <a:srgbClr val="0000FF"/>
                </a:solidFill>
                <a:latin typeface="Consolas" panose="020B0609020204030204" pitchFamily="49" charset="0"/>
              </a:rPr>
              <a:t>"&gt;</a:t>
            </a:r>
            <a:r>
              <a:rPr lang="en-US" sz="800" dirty="0">
                <a:solidFill>
                  <a:srgbClr val="000000"/>
                </a:solidFill>
                <a:latin typeface="Consolas" panose="020B0609020204030204" pitchFamily="49" charset="0"/>
              </a:rPr>
              <a:t>Delete</a:t>
            </a:r>
            <a:r>
              <a:rPr lang="en-US" sz="800" dirty="0">
                <a:solidFill>
                  <a:srgbClr val="0000FF"/>
                </a:solidFill>
                <a:latin typeface="Consolas" panose="020B0609020204030204" pitchFamily="49" charset="0"/>
              </a:rPr>
              <a:t>&lt;/</a:t>
            </a:r>
            <a:r>
              <a:rPr lang="en-US" sz="800" dirty="0">
                <a:solidFill>
                  <a:srgbClr val="800000"/>
                </a:solidFill>
                <a:latin typeface="Consolas" panose="020B0609020204030204" pitchFamily="49" charset="0"/>
              </a:rPr>
              <a:t>button</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tr</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tbody</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table</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attr</a:t>
            </a:r>
            <a:r>
              <a:rPr lang="en-US" sz="800" dirty="0">
                <a:solidFill>
                  <a:srgbClr val="0000FF"/>
                </a:solidFill>
                <a:latin typeface="Consolas" panose="020B0609020204030204" pitchFamily="49" charset="0"/>
              </a:rPr>
              <a:t>: {</a:t>
            </a:r>
            <a:r>
              <a:rPr lang="en-US" sz="800" dirty="0" err="1">
                <a:solidFill>
                  <a:srgbClr val="0000FF"/>
                </a:solidFill>
                <a:latin typeface="Consolas" panose="020B0609020204030204" pitchFamily="49" charset="0"/>
              </a:rPr>
              <a:t>class:rowClass</a:t>
            </a:r>
            <a:r>
              <a:rPr lang="en-US" sz="800" dirty="0">
                <a:solidFill>
                  <a:srgbClr val="0000FF"/>
                </a:solidFill>
                <a:latin typeface="Consolas" panose="020B0609020204030204" pitchFamily="49" charset="0"/>
              </a:rPr>
              <a:t>}, visible: </a:t>
            </a:r>
            <a:r>
              <a:rPr lang="en-US" sz="800" dirty="0" err="1">
                <a:solidFill>
                  <a:srgbClr val="0000FF"/>
                </a:solidFill>
                <a:latin typeface="Consolas" panose="020B0609020204030204" pitchFamily="49" charset="0"/>
              </a:rPr>
              <a:t>isAdding</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table</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tr</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input</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class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ms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TextField</a:t>
            </a:r>
            <a:r>
              <a:rPr lang="en-US" sz="800" dirty="0">
                <a:solidFill>
                  <a:srgbClr val="0000FF"/>
                </a:solidFill>
                <a:latin typeface="Consolas" panose="020B0609020204030204" pitchFamily="49" charset="0"/>
              </a:rPr>
              <a:t>-field'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="value: </a:t>
            </a:r>
            <a:r>
              <a:rPr lang="en-US" sz="800" dirty="0" err="1">
                <a:solidFill>
                  <a:srgbClr val="0000FF"/>
                </a:solidFill>
                <a:latin typeface="Consolas" panose="020B0609020204030204" pitchFamily="49" charset="0"/>
              </a:rPr>
              <a:t>newItemTitle</a:t>
            </a:r>
            <a:r>
              <a:rPr lang="en-US" sz="800" dirty="0">
                <a:solidFill>
                  <a:srgbClr val="0000FF"/>
                </a:solidFill>
                <a:latin typeface="Consolas" panose="020B0609020204030204" pitchFamily="49" charset="0"/>
              </a:rPr>
              <a:t>" </a:t>
            </a:r>
            <a:r>
              <a:rPr lang="en-US" sz="800" dirty="0">
                <a:solidFill>
                  <a:srgbClr val="0000FF"/>
                </a:solidFill>
                <a:latin typeface="Consolas" panose="020B0609020204030204" pitchFamily="49" charset="0"/>
              </a:rPr>
              <a:t>/</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button</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attr</a:t>
            </a:r>
            <a:r>
              <a:rPr lang="en-US" sz="800" dirty="0">
                <a:solidFill>
                  <a:srgbClr val="0000FF"/>
                </a:solidFill>
                <a:latin typeface="Consolas" panose="020B0609020204030204" pitchFamily="49" charset="0"/>
              </a:rPr>
              <a:t>: {class: </a:t>
            </a:r>
            <a:r>
              <a:rPr lang="en-US" sz="800" dirty="0" err="1">
                <a:solidFill>
                  <a:srgbClr val="0000FF"/>
                </a:solidFill>
                <a:latin typeface="Consolas" panose="020B0609020204030204" pitchFamily="49" charset="0"/>
              </a:rPr>
              <a:t>buttonClass</a:t>
            </a:r>
            <a:r>
              <a:rPr lang="en-US" sz="800" dirty="0">
                <a:solidFill>
                  <a:srgbClr val="0000FF"/>
                </a:solidFill>
                <a:latin typeface="Consolas" panose="020B0609020204030204" pitchFamily="49" charset="0"/>
              </a:rPr>
              <a:t>}, click: </a:t>
            </a:r>
            <a:r>
              <a:rPr lang="en-US" sz="800" dirty="0" err="1">
                <a:solidFill>
                  <a:srgbClr val="0000FF"/>
                </a:solidFill>
                <a:latin typeface="Consolas" panose="020B0609020204030204" pitchFamily="49" charset="0"/>
              </a:rPr>
              <a:t>addListItem</a:t>
            </a:r>
            <a:r>
              <a:rPr lang="en-US" sz="800" dirty="0">
                <a:solidFill>
                  <a:srgbClr val="0000FF"/>
                </a:solidFill>
                <a:latin typeface="Consolas" panose="020B0609020204030204" pitchFamily="49" charset="0"/>
              </a:rPr>
              <a:t>"&gt;</a:t>
            </a:r>
            <a:r>
              <a:rPr lang="en-US" sz="800" dirty="0">
                <a:solidFill>
                  <a:srgbClr val="000000"/>
                </a:solidFill>
                <a:latin typeface="Consolas" panose="020B0609020204030204" pitchFamily="49" charset="0"/>
              </a:rPr>
              <a:t>Add</a:t>
            </a:r>
            <a:r>
              <a:rPr lang="en-US" sz="800" dirty="0">
                <a:solidFill>
                  <a:srgbClr val="0000FF"/>
                </a:solidFill>
                <a:latin typeface="Consolas" panose="020B0609020204030204" pitchFamily="49" charset="0"/>
              </a:rPr>
              <a:t>&lt;/</a:t>
            </a:r>
            <a:r>
              <a:rPr lang="en-US" sz="800" dirty="0">
                <a:solidFill>
                  <a:srgbClr val="800000"/>
                </a:solidFill>
                <a:latin typeface="Consolas" panose="020B0609020204030204" pitchFamily="49" charset="0"/>
              </a:rPr>
              <a:t>button</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button</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attr</a:t>
            </a:r>
            <a:r>
              <a:rPr lang="en-US" sz="800" dirty="0">
                <a:solidFill>
                  <a:srgbClr val="0000FF"/>
                </a:solidFill>
                <a:latin typeface="Consolas" panose="020B0609020204030204" pitchFamily="49" charset="0"/>
              </a:rPr>
              <a:t>: {class: </a:t>
            </a:r>
            <a:r>
              <a:rPr lang="en-US" sz="800" dirty="0" err="1">
                <a:solidFill>
                  <a:srgbClr val="0000FF"/>
                </a:solidFill>
                <a:latin typeface="Consolas" panose="020B0609020204030204" pitchFamily="49" charset="0"/>
              </a:rPr>
              <a:t>buttonClass</a:t>
            </a:r>
            <a:r>
              <a:rPr lang="en-US" sz="800" dirty="0">
                <a:solidFill>
                  <a:srgbClr val="0000FF"/>
                </a:solidFill>
                <a:latin typeface="Consolas" panose="020B0609020204030204" pitchFamily="49" charset="0"/>
              </a:rPr>
              <a:t>}, click: </a:t>
            </a:r>
            <a:r>
              <a:rPr lang="en-US" sz="800" dirty="0" err="1">
                <a:solidFill>
                  <a:srgbClr val="0000FF"/>
                </a:solidFill>
                <a:latin typeface="Consolas" panose="020B0609020204030204" pitchFamily="49" charset="0"/>
              </a:rPr>
              <a:t>showAddNew.bind</a:t>
            </a:r>
            <a:r>
              <a:rPr lang="en-US" sz="800" dirty="0">
                <a:solidFill>
                  <a:srgbClr val="0000FF"/>
                </a:solidFill>
                <a:latin typeface="Consolas" panose="020B0609020204030204" pitchFamily="49" charset="0"/>
              </a:rPr>
              <a:t>(null, false)"&gt;</a:t>
            </a:r>
            <a:r>
              <a:rPr lang="en-US" sz="800" dirty="0">
                <a:solidFill>
                  <a:srgbClr val="000000"/>
                </a:solidFill>
                <a:latin typeface="Consolas" panose="020B0609020204030204" pitchFamily="49" charset="0"/>
              </a:rPr>
              <a:t>Cancel</a:t>
            </a:r>
            <a:r>
              <a:rPr lang="en-US" sz="800" dirty="0">
                <a:solidFill>
                  <a:srgbClr val="0000FF"/>
                </a:solidFill>
                <a:latin typeface="Consolas" panose="020B0609020204030204" pitchFamily="49" charset="0"/>
              </a:rPr>
              <a:t>&lt;/</a:t>
            </a:r>
            <a:r>
              <a:rPr lang="en-US" sz="800" dirty="0">
                <a:solidFill>
                  <a:srgbClr val="800000"/>
                </a:solidFill>
                <a:latin typeface="Consolas" panose="020B0609020204030204" pitchFamily="49" charset="0"/>
              </a:rPr>
              <a:t>button</a:t>
            </a:r>
            <a:r>
              <a:rPr lang="en-US" sz="800" dirty="0">
                <a:solidFill>
                  <a:srgbClr val="0000FF"/>
                </a:solidFill>
                <a:latin typeface="Consolas" panose="020B0609020204030204" pitchFamily="49" charset="0"/>
              </a:rPr>
              <a:t>&gt;&lt;/</a:t>
            </a:r>
            <a:r>
              <a:rPr lang="en-US" sz="800" dirty="0">
                <a:solidFill>
                  <a:srgbClr val="800000"/>
                </a:solidFill>
                <a:latin typeface="Consolas" panose="020B0609020204030204" pitchFamily="49" charset="0"/>
              </a:rPr>
              <a:t>td</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err="1">
                <a:solidFill>
                  <a:srgbClr val="800000"/>
                </a:solidFill>
                <a:latin typeface="Consolas" panose="020B0609020204030204" pitchFamily="49" charset="0"/>
              </a:rPr>
              <a:t>tr</a:t>
            </a:r>
            <a:r>
              <a:rPr lang="en-US" sz="800" dirty="0">
                <a:solidFill>
                  <a:srgbClr val="0000FF"/>
                </a:solidFill>
                <a:latin typeface="Consolas" panose="020B0609020204030204" pitchFamily="49" charset="0"/>
              </a:rPr>
              <a:t>&gt;</a:t>
            </a:r>
            <a:endParaRPr lang="en-US" sz="800" dirty="0">
              <a:solidFill>
                <a:srgbClr val="000000"/>
              </a:solidFill>
              <a:latin typeface="Consolas" panose="020B0609020204030204" pitchFamily="49" charset="0"/>
            </a:endParaRP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table</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attr</a:t>
            </a:r>
            <a:r>
              <a:rPr lang="en-US" sz="800" dirty="0">
                <a:solidFill>
                  <a:srgbClr val="0000FF"/>
                </a:solidFill>
                <a:latin typeface="Consolas" panose="020B0609020204030204" pitchFamily="49" charset="0"/>
              </a:rPr>
              <a:t>: {</a:t>
            </a:r>
            <a:r>
              <a:rPr lang="en-US" sz="800" dirty="0" err="1">
                <a:solidFill>
                  <a:srgbClr val="0000FF"/>
                </a:solidFill>
                <a:latin typeface="Consolas" panose="020B0609020204030204" pitchFamily="49" charset="0"/>
              </a:rPr>
              <a:t>class:rowClass</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button</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attr</a:t>
            </a:r>
            <a:r>
              <a:rPr lang="en-US" sz="800" dirty="0">
                <a:solidFill>
                  <a:srgbClr val="0000FF"/>
                </a:solidFill>
                <a:latin typeface="Consolas" panose="020B0609020204030204" pitchFamily="49" charset="0"/>
              </a:rPr>
              <a:t>: {class: </a:t>
            </a:r>
            <a:r>
              <a:rPr lang="en-US" sz="800" dirty="0" err="1">
                <a:solidFill>
                  <a:srgbClr val="0000FF"/>
                </a:solidFill>
                <a:latin typeface="Consolas" panose="020B0609020204030204" pitchFamily="49" charset="0"/>
              </a:rPr>
              <a:t>buttonClass</a:t>
            </a:r>
            <a:r>
              <a:rPr lang="en-US" sz="800" dirty="0">
                <a:solidFill>
                  <a:srgbClr val="0000FF"/>
                </a:solidFill>
                <a:latin typeface="Consolas" panose="020B0609020204030204" pitchFamily="49" charset="0"/>
              </a:rPr>
              <a:t>}, click: </a:t>
            </a:r>
            <a:r>
              <a:rPr lang="en-US" sz="800" dirty="0" err="1">
                <a:solidFill>
                  <a:srgbClr val="0000FF"/>
                </a:solidFill>
                <a:latin typeface="Consolas" panose="020B0609020204030204" pitchFamily="49" charset="0"/>
              </a:rPr>
              <a:t>showAddNew.bind</a:t>
            </a:r>
            <a:r>
              <a:rPr lang="en-US" sz="800" dirty="0">
                <a:solidFill>
                  <a:srgbClr val="0000FF"/>
                </a:solidFill>
                <a:latin typeface="Consolas" panose="020B0609020204030204" pitchFamily="49" charset="0"/>
              </a:rPr>
              <a:t>(null, true)"&gt;</a:t>
            </a:r>
            <a:r>
              <a:rPr lang="en-US" sz="800" dirty="0">
                <a:solidFill>
                  <a:srgbClr val="000000"/>
                </a:solidFill>
                <a:latin typeface="Consolas" panose="020B0609020204030204" pitchFamily="49" charset="0"/>
              </a:rPr>
              <a:t>Add</a:t>
            </a:r>
            <a:r>
              <a:rPr lang="en-US" sz="800" dirty="0">
                <a:solidFill>
                  <a:srgbClr val="0000FF"/>
                </a:solidFill>
                <a:latin typeface="Consolas" panose="020B0609020204030204" pitchFamily="49" charset="0"/>
              </a:rPr>
              <a:t> </a:t>
            </a:r>
            <a:r>
              <a:rPr lang="en-US" sz="800" dirty="0">
                <a:solidFill>
                  <a:srgbClr val="000000"/>
                </a:solidFill>
                <a:latin typeface="Consolas" panose="020B0609020204030204" pitchFamily="49" charset="0"/>
              </a:rPr>
              <a:t>New</a:t>
            </a:r>
            <a:r>
              <a:rPr lang="en-US" sz="800" dirty="0">
                <a:solidFill>
                  <a:srgbClr val="0000FF"/>
                </a:solidFill>
                <a:latin typeface="Consolas" panose="020B0609020204030204" pitchFamily="49" charset="0"/>
              </a:rPr>
              <a:t> </a:t>
            </a:r>
            <a:r>
              <a:rPr lang="en-US" sz="800" dirty="0">
                <a:solidFill>
                  <a:srgbClr val="000000"/>
                </a:solidFill>
                <a:latin typeface="Consolas" panose="020B0609020204030204" pitchFamily="49" charset="0"/>
              </a:rPr>
              <a:t>Item</a:t>
            </a:r>
            <a:r>
              <a:rPr lang="en-US" sz="800" dirty="0">
                <a:solidFill>
                  <a:srgbClr val="0000FF"/>
                </a:solidFill>
                <a:latin typeface="Consolas" panose="020B0609020204030204" pitchFamily="49" charset="0"/>
              </a:rPr>
              <a:t>&lt;/</a:t>
            </a:r>
            <a:r>
              <a:rPr lang="en-US" sz="800" dirty="0">
                <a:solidFill>
                  <a:srgbClr val="800000"/>
                </a:solidFill>
                <a:latin typeface="Consolas" panose="020B0609020204030204" pitchFamily="49" charset="0"/>
              </a:rPr>
              <a:t>button</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attr</a:t>
            </a:r>
            <a:r>
              <a:rPr lang="en-US" sz="800" dirty="0">
                <a:solidFill>
                  <a:srgbClr val="0000FF"/>
                </a:solidFill>
                <a:latin typeface="Consolas" panose="020B0609020204030204" pitchFamily="49" charset="0"/>
              </a:rPr>
              <a:t>: {</a:t>
            </a:r>
            <a:r>
              <a:rPr lang="en-US" sz="800" dirty="0" err="1">
                <a:solidFill>
                  <a:srgbClr val="0000FF"/>
                </a:solidFill>
                <a:latin typeface="Consolas" panose="020B0609020204030204" pitchFamily="49" charset="0"/>
              </a:rPr>
              <a:t>class:rowClass</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p</a:t>
            </a:r>
            <a:r>
              <a:rPr lang="en-US" sz="800" dirty="0">
                <a:solidFill>
                  <a:srgbClr val="0000FF"/>
                </a:solidFill>
                <a:latin typeface="Consolas" panose="020B0609020204030204" pitchFamily="49" charset="0"/>
              </a:rPr>
              <a:t> </a:t>
            </a:r>
            <a:r>
              <a:rPr lang="en-US" sz="800" dirty="0">
                <a:solidFill>
                  <a:srgbClr val="FF0000"/>
                </a:solidFill>
                <a:latin typeface="Consolas" panose="020B0609020204030204" pitchFamily="49" charset="0"/>
              </a:rPr>
              <a:t>class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ms</a:t>
            </a:r>
            <a:r>
              <a:rPr lang="en-US" sz="800" dirty="0">
                <a:solidFill>
                  <a:srgbClr val="0000FF"/>
                </a:solidFill>
                <a:latin typeface="Consolas" panose="020B0609020204030204" pitchFamily="49" charset="0"/>
              </a:rPr>
              <a:t>-font-l" </a:t>
            </a:r>
            <a:r>
              <a:rPr lang="en-US" sz="800" dirty="0">
                <a:solidFill>
                  <a:srgbClr val="FF0000"/>
                </a:solidFill>
                <a:latin typeface="Consolas" panose="020B0609020204030204" pitchFamily="49" charset="0"/>
              </a:rPr>
              <a:t>data-bind</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css</a:t>
            </a:r>
            <a:r>
              <a:rPr lang="en-US" sz="800" dirty="0">
                <a:solidFill>
                  <a:srgbClr val="0000FF"/>
                </a:solidFill>
                <a:latin typeface="Consolas" panose="020B0609020204030204" pitchFamily="49" charset="0"/>
              </a:rPr>
              <a:t>: </a:t>
            </a:r>
            <a:r>
              <a:rPr lang="en-US" sz="800" dirty="0" err="1">
                <a:solidFill>
                  <a:srgbClr val="0000FF"/>
                </a:solidFill>
                <a:latin typeface="Consolas" panose="020B0609020204030204" pitchFamily="49" charset="0"/>
              </a:rPr>
              <a:t>hasError</a:t>
            </a:r>
            <a:r>
              <a:rPr lang="en-US" sz="800" dirty="0">
                <a:solidFill>
                  <a:srgbClr val="0000FF"/>
                </a:solidFill>
                <a:latin typeface="Consolas" panose="020B0609020204030204" pitchFamily="49" charset="0"/>
              </a:rPr>
              <a:t>() ? '</a:t>
            </a:r>
            <a:r>
              <a:rPr lang="en-US" sz="800" dirty="0" err="1">
                <a:solidFill>
                  <a:srgbClr val="0000FF"/>
                </a:solidFill>
                <a:latin typeface="Consolas" panose="020B0609020204030204" pitchFamily="49" charset="0"/>
              </a:rPr>
              <a:t>ms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fontColor</a:t>
            </a:r>
            <a:r>
              <a:rPr lang="en-US" sz="800" dirty="0">
                <a:solidFill>
                  <a:srgbClr val="0000FF"/>
                </a:solidFill>
                <a:latin typeface="Consolas" panose="020B0609020204030204" pitchFamily="49" charset="0"/>
              </a:rPr>
              <a:t>-error' : '</a:t>
            </a:r>
            <a:r>
              <a:rPr lang="en-US" sz="800" dirty="0" err="1">
                <a:solidFill>
                  <a:srgbClr val="0000FF"/>
                </a:solidFill>
                <a:latin typeface="Consolas" panose="020B0609020204030204" pitchFamily="49" charset="0"/>
              </a:rPr>
              <a:t>ms</a:t>
            </a:r>
            <a:r>
              <a:rPr lang="en-US" sz="800" dirty="0">
                <a:solidFill>
                  <a:srgbClr val="0000FF"/>
                </a:solidFill>
                <a:latin typeface="Consolas" panose="020B0609020204030204" pitchFamily="49" charset="0"/>
              </a:rPr>
              <a:t>-</a:t>
            </a:r>
            <a:r>
              <a:rPr lang="en-US" sz="800" dirty="0" err="1">
                <a:solidFill>
                  <a:srgbClr val="0000FF"/>
                </a:solidFill>
                <a:latin typeface="Consolas" panose="020B0609020204030204" pitchFamily="49" charset="0"/>
              </a:rPr>
              <a:t>fontColor</a:t>
            </a:r>
            <a:r>
              <a:rPr lang="en-US" sz="800" dirty="0">
                <a:solidFill>
                  <a:srgbClr val="0000FF"/>
                </a:solidFill>
                <a:latin typeface="Consolas" panose="020B0609020204030204" pitchFamily="49" charset="0"/>
              </a:rPr>
              <a:t>-white', text: message }"&gt;&lt;/</a:t>
            </a:r>
            <a:r>
              <a:rPr lang="en-US" sz="800" dirty="0">
                <a:solidFill>
                  <a:srgbClr val="800000"/>
                </a:solidFill>
                <a:latin typeface="Consolas" panose="020B0609020204030204" pitchFamily="49" charset="0"/>
              </a:rPr>
              <a:t>p</a:t>
            </a:r>
            <a:r>
              <a:rPr lang="en-US" sz="800" dirty="0">
                <a:solidFill>
                  <a:srgbClr val="0000FF"/>
                </a:solidFill>
                <a:latin typeface="Consolas" panose="020B0609020204030204" pitchFamily="49" charset="0"/>
              </a:rPr>
              <a:t>&gt;</a:t>
            </a:r>
          </a:p>
          <a:p>
            <a:r>
              <a:rPr lang="en-US" sz="800" dirty="0">
                <a:solidFill>
                  <a:srgbClr val="800000"/>
                </a:solidFill>
                <a:latin typeface="Consolas" panose="020B0609020204030204" pitchFamily="49" charset="0"/>
              </a:rPr>
              <a:t>    </a:t>
            </a:r>
            <a:r>
              <a:rPr lang="en-US" sz="800" dirty="0">
                <a:solidFill>
                  <a:srgbClr val="0000FF"/>
                </a:solidFill>
                <a:latin typeface="Consolas" panose="020B0609020204030204" pitchFamily="49" charset="0"/>
              </a:rPr>
              <a:t>&lt;/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  &lt;/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&gt;</a:t>
            </a:r>
          </a:p>
          <a:p>
            <a:r>
              <a:rPr lang="en-US" sz="800" dirty="0">
                <a:solidFill>
                  <a:srgbClr val="0000FF"/>
                </a:solidFill>
                <a:latin typeface="Consolas" panose="020B0609020204030204" pitchFamily="49" charset="0"/>
              </a:rPr>
              <a:t>&lt;/</a:t>
            </a:r>
            <a:r>
              <a:rPr lang="en-US" sz="800" dirty="0">
                <a:solidFill>
                  <a:srgbClr val="800000"/>
                </a:solidFill>
                <a:latin typeface="Consolas" panose="020B0609020204030204" pitchFamily="49" charset="0"/>
              </a:rPr>
              <a:t>div</a:t>
            </a:r>
            <a:r>
              <a:rPr lang="en-US" sz="800" dirty="0">
                <a:solidFill>
                  <a:srgbClr val="0000FF"/>
                </a:solidFill>
                <a:latin typeface="Consolas" panose="020B0609020204030204" pitchFamily="49" charset="0"/>
              </a:rPr>
              <a:t>&gt;</a:t>
            </a:r>
            <a:endParaRPr lang="en-US" sz="800" dirty="0"/>
          </a:p>
        </p:txBody>
      </p:sp>
    </p:spTree>
    <p:extLst>
      <p:ext uri="{BB962C8B-B14F-4D97-AF65-F5344CB8AC3E}">
        <p14:creationId xmlns:p14="http://schemas.microsoft.com/office/powerpoint/2010/main" val="241434562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Register Knockout components in the web part</a:t>
            </a:r>
            <a:br>
              <a:rPr lang="en-US" dirty="0"/>
            </a:br>
            <a:endParaRPr lang="en-US" dirty="0"/>
          </a:p>
        </p:txBody>
      </p:sp>
      <p:sp>
        <p:nvSpPr>
          <p:cNvPr id="3" name="Text Placeholder 2"/>
          <p:cNvSpPr>
            <a:spLocks noGrp="1"/>
          </p:cNvSpPr>
          <p:nvPr>
            <p:ph type="body" sz="quarter" idx="10"/>
          </p:nvPr>
        </p:nvSpPr>
        <p:spPr>
          <a:xfrm>
            <a:off x="274638" y="1212850"/>
            <a:ext cx="11887200" cy="2816156"/>
          </a:xfrm>
        </p:spPr>
        <p:txBody>
          <a:bodyPr/>
          <a:lstStyle/>
          <a:p>
            <a:r>
              <a:rPr lang="en-US" sz="1800" dirty="0"/>
              <a:t>Create and register the Knockout view with the view model</a:t>
            </a:r>
            <a:br>
              <a:rPr lang="en-US" sz="1800" dirty="0"/>
            </a:br>
            <a:endParaRPr lang="en-US" sz="1800" dirty="0"/>
          </a:p>
          <a:p>
            <a:endParaRPr lang="en-US" sz="1800" dirty="0"/>
          </a:p>
          <a:p>
            <a:endParaRPr lang="en-US" sz="1800" dirty="0"/>
          </a:p>
          <a:p>
            <a:endParaRPr lang="en-US" sz="1800" dirty="0"/>
          </a:p>
          <a:p>
            <a:endParaRPr lang="en-US" sz="1800" dirty="0"/>
          </a:p>
          <a:p>
            <a:endParaRPr lang="en-US" sz="1800" dirty="0"/>
          </a:p>
          <a:p>
            <a:pPr marL="0" indent="0">
              <a:buNone/>
            </a:pPr>
            <a:endParaRPr lang="en-US" sz="1800" dirty="0"/>
          </a:p>
          <a:p>
            <a:r>
              <a:rPr lang="en-US" sz="1800" dirty="0"/>
              <a:t>Bind the Knockout binding context with the view</a:t>
            </a:r>
          </a:p>
        </p:txBody>
      </p:sp>
      <p:sp>
        <p:nvSpPr>
          <p:cNvPr id="7" name="Rectangle 6"/>
          <p:cNvSpPr/>
          <p:nvPr/>
        </p:nvSpPr>
        <p:spPr>
          <a:xfrm>
            <a:off x="699247" y="1578996"/>
            <a:ext cx="9981560" cy="2062103"/>
          </a:xfrm>
          <a:prstGeom prst="rect">
            <a:avLst/>
          </a:prstGeom>
        </p:spPr>
        <p:txBody>
          <a:bodyPr wrap="square">
            <a:spAutoFit/>
          </a:bodyPr>
          <a:lstStyle/>
          <a:p>
            <a:r>
              <a:rPr lang="en-US" sz="800" dirty="0">
                <a:solidFill>
                  <a:srgbClr val="0000FF"/>
                </a:solidFill>
                <a:latin typeface="Consolas" panose="020B0609020204030204" pitchFamily="49" charset="0"/>
              </a:rPr>
              <a:t>private </a:t>
            </a:r>
            <a:r>
              <a:rPr lang="en-US" sz="800" dirty="0">
                <a:latin typeface="Consolas" panose="020B0609020204030204" pitchFamily="49" charset="0"/>
              </a:rPr>
              <a:t>_</a:t>
            </a:r>
            <a:r>
              <a:rPr lang="en-US" sz="800" dirty="0" err="1">
                <a:latin typeface="Consolas" panose="020B0609020204030204" pitchFamily="49" charset="0"/>
              </a:rPr>
              <a:t>createComponentElement</a:t>
            </a:r>
            <a:r>
              <a:rPr lang="en-US" sz="800" dirty="0">
                <a:latin typeface="Consolas" panose="020B0609020204030204" pitchFamily="49" charset="0"/>
              </a:rPr>
              <a:t>(</a:t>
            </a:r>
            <a:r>
              <a:rPr lang="en-US" sz="800" dirty="0" err="1">
                <a:latin typeface="Consolas" panose="020B0609020204030204" pitchFamily="49" charset="0"/>
              </a:rPr>
              <a:t>tagName</a:t>
            </a:r>
            <a:r>
              <a:rPr lang="en-US" sz="800" dirty="0">
                <a:latin typeface="Consolas" panose="020B0609020204030204" pitchFamily="49" charset="0"/>
              </a:rPr>
              <a:t>: </a:t>
            </a:r>
            <a:r>
              <a:rPr lang="en-US" sz="800" dirty="0">
                <a:solidFill>
                  <a:srgbClr val="0000FF"/>
                </a:solidFill>
                <a:latin typeface="Consolas" panose="020B0609020204030204" pitchFamily="49" charset="0"/>
              </a:rPr>
              <a:t>string</a:t>
            </a:r>
            <a:r>
              <a:rPr lang="en-US" sz="800" dirty="0">
                <a:latin typeface="Consolas" panose="020B0609020204030204" pitchFamily="49" charset="0"/>
              </a:rPr>
              <a:t>): </a:t>
            </a:r>
            <a:r>
              <a:rPr lang="en-US" sz="800" dirty="0" err="1">
                <a:latin typeface="Consolas" panose="020B0609020204030204" pitchFamily="49" charset="0"/>
              </a:rPr>
              <a:t>HTMLElement</a:t>
            </a:r>
            <a:r>
              <a:rPr lang="en-US" sz="800" dirty="0">
                <a:latin typeface="Consolas" panose="020B0609020204030204" pitchFamily="49" charset="0"/>
              </a:rPr>
              <a:t> {</a:t>
            </a:r>
          </a:p>
          <a:p>
            <a:r>
              <a:rPr lang="en-US" sz="800" dirty="0">
                <a:latin typeface="Consolas" panose="020B0609020204030204" pitchFamily="49" charset="0"/>
              </a:rPr>
              <a:t>    </a:t>
            </a:r>
            <a:r>
              <a:rPr lang="en-US" sz="800" dirty="0" err="1">
                <a:solidFill>
                  <a:srgbClr val="0000FF"/>
                </a:solidFill>
                <a:latin typeface="Consolas" panose="020B0609020204030204" pitchFamily="49" charset="0"/>
              </a:rPr>
              <a:t>const</a:t>
            </a:r>
            <a:r>
              <a:rPr lang="en-US" sz="800" dirty="0">
                <a:latin typeface="Consolas" panose="020B0609020204030204" pitchFamily="49" charset="0"/>
              </a:rPr>
              <a:t> </a:t>
            </a:r>
            <a:r>
              <a:rPr lang="en-US" sz="800" dirty="0" err="1">
                <a:latin typeface="Consolas" panose="020B0609020204030204" pitchFamily="49" charset="0"/>
              </a:rPr>
              <a:t>componentElement</a:t>
            </a:r>
            <a:r>
              <a:rPr lang="en-US" sz="800" dirty="0">
                <a:latin typeface="Consolas" panose="020B0609020204030204" pitchFamily="49" charset="0"/>
              </a:rPr>
              <a:t>: </a:t>
            </a:r>
            <a:r>
              <a:rPr lang="en-US" sz="800" dirty="0" err="1">
                <a:latin typeface="Consolas" panose="020B0609020204030204" pitchFamily="49" charset="0"/>
              </a:rPr>
              <a:t>HTMLElement</a:t>
            </a:r>
            <a:r>
              <a:rPr lang="en-US" sz="800" dirty="0">
                <a:latin typeface="Consolas" panose="020B0609020204030204" pitchFamily="49" charset="0"/>
              </a:rPr>
              <a:t> = </a:t>
            </a:r>
            <a:r>
              <a:rPr lang="en-US" sz="800" dirty="0" err="1">
                <a:latin typeface="Consolas" panose="020B0609020204030204" pitchFamily="49" charset="0"/>
              </a:rPr>
              <a:t>document.createElement</a:t>
            </a:r>
            <a:r>
              <a:rPr lang="en-US" sz="800" dirty="0">
                <a:latin typeface="Consolas" panose="020B0609020204030204" pitchFamily="49" charset="0"/>
              </a:rPr>
              <a:t>(</a:t>
            </a:r>
            <a:r>
              <a:rPr lang="en-US" sz="800" dirty="0">
                <a:solidFill>
                  <a:srgbClr val="A31515"/>
                </a:solidFill>
                <a:latin typeface="Consolas" panose="020B0609020204030204" pitchFamily="49" charset="0"/>
              </a:rPr>
              <a:t>'div'</a:t>
            </a:r>
            <a:r>
              <a:rPr lang="en-US" sz="800" dirty="0">
                <a:latin typeface="Consolas" panose="020B0609020204030204" pitchFamily="49" charset="0"/>
              </a:rPr>
              <a:t>);</a:t>
            </a:r>
          </a:p>
          <a:p>
            <a:r>
              <a:rPr lang="en-US" sz="800" dirty="0">
                <a:latin typeface="Consolas" panose="020B0609020204030204" pitchFamily="49" charset="0"/>
              </a:rPr>
              <a:t>    </a:t>
            </a:r>
            <a:r>
              <a:rPr lang="en-US" sz="800" dirty="0" err="1">
                <a:latin typeface="Consolas" panose="020B0609020204030204" pitchFamily="49" charset="0"/>
              </a:rPr>
              <a:t>componentElement.setAttribute</a:t>
            </a:r>
            <a:r>
              <a:rPr lang="en-US" sz="800" dirty="0">
                <a:latin typeface="Consolas" panose="020B0609020204030204" pitchFamily="49" charset="0"/>
              </a:rPr>
              <a:t>(</a:t>
            </a:r>
            <a:r>
              <a:rPr lang="en-US" sz="800" dirty="0">
                <a:solidFill>
                  <a:srgbClr val="A31515"/>
                </a:solidFill>
                <a:latin typeface="Consolas" panose="020B0609020204030204" pitchFamily="49" charset="0"/>
              </a:rPr>
              <a:t>'data-bind'</a:t>
            </a:r>
            <a:r>
              <a:rPr lang="en-US" sz="800" dirty="0">
                <a:latin typeface="Consolas" panose="020B0609020204030204" pitchFamily="49" charset="0"/>
              </a:rPr>
              <a:t>, </a:t>
            </a:r>
            <a:r>
              <a:rPr lang="en-US" sz="800" dirty="0">
                <a:solidFill>
                  <a:srgbClr val="A31515"/>
                </a:solidFill>
                <a:latin typeface="Consolas" panose="020B0609020204030204" pitchFamily="49" charset="0"/>
              </a:rPr>
              <a:t>`component: { name: "${</a:t>
            </a:r>
            <a:r>
              <a:rPr lang="en-US" sz="800" dirty="0" err="1">
                <a:solidFill>
                  <a:srgbClr val="A31515"/>
                </a:solidFill>
                <a:latin typeface="Consolas" panose="020B0609020204030204" pitchFamily="49" charset="0"/>
              </a:rPr>
              <a:t>tagName</a:t>
            </a:r>
            <a:r>
              <a:rPr lang="en-US" sz="800" dirty="0">
                <a:solidFill>
                  <a:srgbClr val="A31515"/>
                </a:solidFill>
                <a:latin typeface="Consolas" panose="020B0609020204030204" pitchFamily="49" charset="0"/>
              </a:rPr>
              <a:t>}", </a:t>
            </a:r>
            <a:r>
              <a:rPr lang="en-US" sz="800" dirty="0" err="1">
                <a:solidFill>
                  <a:srgbClr val="A31515"/>
                </a:solidFill>
                <a:latin typeface="Consolas" panose="020B0609020204030204" pitchFamily="49" charset="0"/>
              </a:rPr>
              <a:t>params</a:t>
            </a:r>
            <a:r>
              <a:rPr lang="en-US" sz="800" dirty="0">
                <a:solidFill>
                  <a:srgbClr val="A31515"/>
                </a:solidFill>
                <a:latin typeface="Consolas" panose="020B0609020204030204" pitchFamily="49" charset="0"/>
              </a:rPr>
              <a:t>: $data }`</a:t>
            </a:r>
            <a:r>
              <a:rPr lang="en-US" sz="800" dirty="0">
                <a:latin typeface="Consolas" panose="020B0609020204030204" pitchFamily="49" charset="0"/>
              </a:rPr>
              <a:t>);</a:t>
            </a:r>
          </a:p>
          <a:p>
            <a:r>
              <a:rPr lang="en-US" sz="800" dirty="0">
                <a:latin typeface="Consolas" panose="020B0609020204030204" pitchFamily="49" charset="0"/>
              </a:rPr>
              <a:t>    </a:t>
            </a:r>
            <a:r>
              <a:rPr lang="en-US" sz="800" dirty="0">
                <a:solidFill>
                  <a:srgbClr val="0000FF"/>
                </a:solidFill>
                <a:latin typeface="Consolas" panose="020B0609020204030204" pitchFamily="49" charset="0"/>
              </a:rPr>
              <a:t>return</a:t>
            </a:r>
            <a:r>
              <a:rPr lang="en-US" sz="800" dirty="0">
                <a:latin typeface="Consolas" panose="020B0609020204030204" pitchFamily="49" charset="0"/>
              </a:rPr>
              <a:t> </a:t>
            </a:r>
            <a:r>
              <a:rPr lang="en-US" sz="800" dirty="0" err="1">
                <a:latin typeface="Consolas" panose="020B0609020204030204" pitchFamily="49" charset="0"/>
              </a:rPr>
              <a:t>componentElement</a:t>
            </a:r>
            <a:r>
              <a:rPr lang="en-US" sz="800" dirty="0">
                <a:latin typeface="Consolas" panose="020B0609020204030204" pitchFamily="49" charset="0"/>
              </a:rPr>
              <a:t>;</a:t>
            </a:r>
          </a:p>
          <a:p>
            <a:r>
              <a:rPr lang="en-US" sz="800" dirty="0">
                <a:latin typeface="Consolas" panose="020B0609020204030204" pitchFamily="49" charset="0"/>
              </a:rPr>
              <a:t>}</a:t>
            </a:r>
          </a:p>
          <a:p>
            <a:endParaRPr lang="en-US" sz="800" dirty="0">
              <a:latin typeface="Consolas" panose="020B0609020204030204" pitchFamily="49" charset="0"/>
            </a:endParaRPr>
          </a:p>
          <a:p>
            <a:r>
              <a:rPr lang="en-US" sz="800" dirty="0">
                <a:solidFill>
                  <a:srgbClr val="0000FF"/>
                </a:solidFill>
                <a:latin typeface="Consolas" panose="020B0609020204030204" pitchFamily="49" charset="0"/>
              </a:rPr>
              <a:t>private</a:t>
            </a:r>
            <a:r>
              <a:rPr lang="en-US" sz="800" dirty="0">
                <a:latin typeface="Consolas" panose="020B0609020204030204" pitchFamily="49" charset="0"/>
              </a:rPr>
              <a:t> _</a:t>
            </a:r>
            <a:r>
              <a:rPr lang="en-US" sz="800" dirty="0" err="1">
                <a:latin typeface="Consolas" panose="020B0609020204030204" pitchFamily="49" charset="0"/>
              </a:rPr>
              <a:t>registerComponent</a:t>
            </a:r>
            <a:r>
              <a:rPr lang="en-US" sz="800" dirty="0">
                <a:latin typeface="Consolas" panose="020B0609020204030204" pitchFamily="49" charset="0"/>
              </a:rPr>
              <a:t>(</a:t>
            </a:r>
            <a:r>
              <a:rPr lang="en-US" sz="800" dirty="0" err="1">
                <a:latin typeface="Consolas" panose="020B0609020204030204" pitchFamily="49" charset="0"/>
              </a:rPr>
              <a:t>tagName</a:t>
            </a:r>
            <a:r>
              <a:rPr lang="en-US" sz="800" dirty="0">
                <a:latin typeface="Consolas" panose="020B0609020204030204" pitchFamily="49" charset="0"/>
              </a:rPr>
              <a:t>: </a:t>
            </a:r>
            <a:r>
              <a:rPr lang="en-US" sz="800" dirty="0">
                <a:solidFill>
                  <a:srgbClr val="0000FF"/>
                </a:solidFill>
                <a:latin typeface="Consolas" panose="020B0609020204030204" pitchFamily="49" charset="0"/>
              </a:rPr>
              <a:t>string</a:t>
            </a:r>
            <a:r>
              <a:rPr lang="en-US" sz="800" dirty="0">
                <a:latin typeface="Consolas" panose="020B0609020204030204" pitchFamily="49" charset="0"/>
              </a:rPr>
              <a:t>): </a:t>
            </a:r>
            <a:r>
              <a:rPr lang="en-US" sz="800" dirty="0">
                <a:solidFill>
                  <a:srgbClr val="0000FF"/>
                </a:solidFill>
                <a:latin typeface="Consolas" panose="020B0609020204030204" pitchFamily="49" charset="0"/>
              </a:rPr>
              <a:t>void</a:t>
            </a:r>
            <a:r>
              <a:rPr lang="en-US" sz="800" dirty="0">
                <a:latin typeface="Consolas" panose="020B0609020204030204" pitchFamily="49" charset="0"/>
              </a:rPr>
              <a:t> {</a:t>
            </a:r>
          </a:p>
          <a:p>
            <a:r>
              <a:rPr lang="en-US" sz="800" dirty="0">
                <a:latin typeface="Consolas" panose="020B0609020204030204" pitchFamily="49" charset="0"/>
              </a:rPr>
              <a:t>    </a:t>
            </a:r>
            <a:r>
              <a:rPr lang="en-US" sz="800" dirty="0" err="1">
                <a:latin typeface="Consolas" panose="020B0609020204030204" pitchFamily="49" charset="0"/>
              </a:rPr>
              <a:t>ko.components.register</a:t>
            </a:r>
            <a:r>
              <a:rPr lang="en-US" sz="800" dirty="0">
                <a:latin typeface="Consolas" panose="020B0609020204030204" pitchFamily="49" charset="0"/>
              </a:rPr>
              <a:t>(</a:t>
            </a:r>
          </a:p>
          <a:p>
            <a:r>
              <a:rPr lang="en-US" sz="800" dirty="0">
                <a:latin typeface="Consolas" panose="020B0609020204030204" pitchFamily="49" charset="0"/>
              </a:rPr>
              <a:t>      </a:t>
            </a:r>
            <a:r>
              <a:rPr lang="en-US" sz="800" dirty="0" err="1">
                <a:latin typeface="Consolas" panose="020B0609020204030204" pitchFamily="49" charset="0"/>
              </a:rPr>
              <a:t>tagName</a:t>
            </a:r>
            <a:r>
              <a:rPr lang="en-US" sz="800" dirty="0">
                <a:latin typeface="Consolas" panose="020B0609020204030204" pitchFamily="49" charset="0"/>
              </a:rPr>
              <a:t>,</a:t>
            </a:r>
          </a:p>
          <a:p>
            <a:r>
              <a:rPr lang="en-US" sz="800" dirty="0">
                <a:latin typeface="Consolas" panose="020B0609020204030204" pitchFamily="49" charset="0"/>
              </a:rPr>
              <a:t>      {</a:t>
            </a:r>
          </a:p>
          <a:p>
            <a:r>
              <a:rPr lang="en-US" sz="800" dirty="0">
                <a:latin typeface="Consolas" panose="020B0609020204030204" pitchFamily="49" charset="0"/>
              </a:rPr>
              <a:t>        </a:t>
            </a:r>
            <a:r>
              <a:rPr lang="en-US" sz="800" dirty="0" err="1">
                <a:latin typeface="Consolas" panose="020B0609020204030204" pitchFamily="49" charset="0"/>
              </a:rPr>
              <a:t>viewModel</a:t>
            </a:r>
            <a:r>
              <a:rPr lang="en-US" sz="800" dirty="0">
                <a:latin typeface="Consolas" panose="020B0609020204030204" pitchFamily="49" charset="0"/>
              </a:rPr>
              <a:t>: </a:t>
            </a:r>
            <a:r>
              <a:rPr lang="en-US" sz="800" dirty="0" err="1">
                <a:latin typeface="Consolas" panose="020B0609020204030204" pitchFamily="49" charset="0"/>
              </a:rPr>
              <a:t>HelloWorldKnockoutViewModel</a:t>
            </a:r>
            <a:r>
              <a:rPr lang="en-US" sz="800" dirty="0">
                <a:latin typeface="Consolas" panose="020B0609020204030204" pitchFamily="49" charset="0"/>
              </a:rPr>
              <a:t>,</a:t>
            </a:r>
          </a:p>
          <a:p>
            <a:r>
              <a:rPr lang="en-US" sz="800" dirty="0">
                <a:latin typeface="Consolas" panose="020B0609020204030204" pitchFamily="49" charset="0"/>
              </a:rPr>
              <a:t>        template: require(</a:t>
            </a:r>
            <a:r>
              <a:rPr lang="en-US" sz="800" dirty="0">
                <a:solidFill>
                  <a:srgbClr val="A31515"/>
                </a:solidFill>
                <a:latin typeface="Consolas" panose="020B0609020204030204" pitchFamily="49" charset="0"/>
              </a:rPr>
              <a:t>'./HelloWorldKnockout.template.html'</a:t>
            </a:r>
            <a:r>
              <a:rPr lang="en-US" sz="800" dirty="0">
                <a:latin typeface="Consolas" panose="020B0609020204030204" pitchFamily="49" charset="0"/>
              </a:rPr>
              <a:t>),</a:t>
            </a:r>
          </a:p>
          <a:p>
            <a:r>
              <a:rPr lang="en-US" sz="800" dirty="0">
                <a:latin typeface="Consolas" panose="020B0609020204030204" pitchFamily="49" charset="0"/>
              </a:rPr>
              <a:t>        synchronous: </a:t>
            </a:r>
            <a:r>
              <a:rPr lang="en-US" sz="800" dirty="0">
                <a:solidFill>
                  <a:srgbClr val="0000FF"/>
                </a:solidFill>
                <a:latin typeface="Consolas" panose="020B0609020204030204" pitchFamily="49" charset="0"/>
              </a:rPr>
              <a:t>false</a:t>
            </a:r>
          </a:p>
          <a:p>
            <a:r>
              <a:rPr lang="en-US" sz="800" dirty="0">
                <a:latin typeface="Consolas" panose="020B0609020204030204" pitchFamily="49" charset="0"/>
              </a:rPr>
              <a:t>      }</a:t>
            </a:r>
          </a:p>
          <a:p>
            <a:r>
              <a:rPr lang="en-US" sz="800" dirty="0">
                <a:latin typeface="Consolas" panose="020B0609020204030204" pitchFamily="49" charset="0"/>
              </a:rPr>
              <a:t>    );</a:t>
            </a:r>
          </a:p>
          <a:p>
            <a:r>
              <a:rPr lang="en-US" sz="800" dirty="0">
                <a:latin typeface="Consolas" panose="020B0609020204030204" pitchFamily="49" charset="0"/>
              </a:rPr>
              <a:t> }</a:t>
            </a:r>
            <a:endParaRPr lang="en-US" sz="800" dirty="0">
              <a:solidFill>
                <a:srgbClr val="A31515"/>
              </a:solidFill>
              <a:latin typeface="Consolas" panose="020B0609020204030204" pitchFamily="49" charset="0"/>
            </a:endParaRPr>
          </a:p>
        </p:txBody>
      </p:sp>
      <p:sp>
        <p:nvSpPr>
          <p:cNvPr id="8" name="Rectangle 7"/>
          <p:cNvSpPr/>
          <p:nvPr/>
        </p:nvSpPr>
        <p:spPr>
          <a:xfrm>
            <a:off x="699247" y="3889469"/>
            <a:ext cx="7042564" cy="2554545"/>
          </a:xfrm>
          <a:prstGeom prst="rect">
            <a:avLst/>
          </a:prstGeom>
        </p:spPr>
        <p:txBody>
          <a:bodyPr wrap="square">
            <a:spAutoFit/>
          </a:bodyPr>
          <a:lstStyle/>
          <a:p>
            <a:r>
              <a:rPr lang="en-US" sz="800" dirty="0">
                <a:solidFill>
                  <a:srgbClr val="0000FF"/>
                </a:solidFill>
                <a:latin typeface="Consolas" panose="020B0609020204030204" pitchFamily="49" charset="0"/>
              </a:rPr>
              <a:t>protected </a:t>
            </a:r>
            <a:r>
              <a:rPr lang="en-US" sz="800" dirty="0" err="1">
                <a:latin typeface="Consolas" panose="020B0609020204030204" pitchFamily="49" charset="0"/>
              </a:rPr>
              <a:t>onInit</a:t>
            </a:r>
            <a:r>
              <a:rPr lang="en-US" sz="800" dirty="0">
                <a:latin typeface="Consolas" panose="020B0609020204030204" pitchFamily="49" charset="0"/>
              </a:rPr>
              <a:t>(): Promise&lt;</a:t>
            </a:r>
            <a:r>
              <a:rPr lang="en-US" sz="800" dirty="0">
                <a:solidFill>
                  <a:srgbClr val="0000FF"/>
                </a:solidFill>
                <a:latin typeface="Consolas" panose="020B0609020204030204" pitchFamily="49" charset="0"/>
              </a:rPr>
              <a:t>void</a:t>
            </a:r>
            <a:r>
              <a:rPr lang="en-US" sz="800" dirty="0">
                <a:latin typeface="Consolas" panose="020B0609020204030204" pitchFamily="49" charset="0"/>
              </a:rPr>
              <a:t>&gt; {</a:t>
            </a:r>
          </a:p>
          <a:p>
            <a:r>
              <a:rPr lang="en-US" sz="800" dirty="0">
                <a:latin typeface="Consolas" panose="020B0609020204030204" pitchFamily="49" charset="0"/>
              </a:rPr>
              <a:t>    </a:t>
            </a:r>
            <a:r>
              <a:rPr lang="en-US" sz="800" dirty="0" err="1">
                <a:solidFill>
                  <a:srgbClr val="0000FF"/>
                </a:solidFill>
                <a:latin typeface="Consolas" panose="020B0609020204030204" pitchFamily="49" charset="0"/>
              </a:rPr>
              <a:t>this</a:t>
            </a:r>
            <a:r>
              <a:rPr lang="en-US" sz="800" dirty="0" err="1">
                <a:latin typeface="Consolas" panose="020B0609020204030204" pitchFamily="49" charset="0"/>
              </a:rPr>
              <a:t>._id</a:t>
            </a:r>
            <a:r>
              <a:rPr lang="en-US" sz="800" dirty="0">
                <a:latin typeface="Consolas" panose="020B0609020204030204" pitchFamily="49" charset="0"/>
              </a:rPr>
              <a:t> = _instance++;</a:t>
            </a:r>
          </a:p>
          <a:p>
            <a:r>
              <a:rPr lang="en-US" sz="800" dirty="0">
                <a:latin typeface="Consolas" panose="020B0609020204030204" pitchFamily="49" charset="0"/>
              </a:rPr>
              <a:t>    </a:t>
            </a:r>
            <a:r>
              <a:rPr lang="en-US" sz="800" dirty="0" err="1">
                <a:solidFill>
                  <a:srgbClr val="0000FF"/>
                </a:solidFill>
                <a:latin typeface="Consolas" panose="020B0609020204030204" pitchFamily="49" charset="0"/>
              </a:rPr>
              <a:t>const</a:t>
            </a:r>
            <a:r>
              <a:rPr lang="en-US" sz="800" dirty="0">
                <a:latin typeface="Consolas" panose="020B0609020204030204" pitchFamily="49" charset="0"/>
              </a:rPr>
              <a:t> </a:t>
            </a:r>
            <a:r>
              <a:rPr lang="en-US" sz="800" dirty="0" err="1">
                <a:latin typeface="Consolas" panose="020B0609020204030204" pitchFamily="49" charset="0"/>
              </a:rPr>
              <a:t>tagName</a:t>
            </a:r>
            <a:r>
              <a:rPr lang="en-US" sz="800" dirty="0">
                <a:latin typeface="Consolas" panose="020B0609020204030204" pitchFamily="49" charset="0"/>
              </a:rPr>
              <a:t>: </a:t>
            </a:r>
            <a:r>
              <a:rPr lang="en-US" sz="800" dirty="0">
                <a:solidFill>
                  <a:srgbClr val="0000FF"/>
                </a:solidFill>
                <a:latin typeface="Consolas" panose="020B0609020204030204" pitchFamily="49" charset="0"/>
              </a:rPr>
              <a:t>string</a:t>
            </a:r>
            <a:r>
              <a:rPr lang="en-US" sz="800" dirty="0">
                <a:latin typeface="Consolas" panose="020B0609020204030204" pitchFamily="49" charset="0"/>
              </a:rPr>
              <a:t> = </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ComponentElement</a:t>
            </a:r>
            <a:r>
              <a:rPr lang="en-US" sz="800" dirty="0">
                <a:solidFill>
                  <a:srgbClr val="A31515"/>
                </a:solidFill>
                <a:latin typeface="Consolas" panose="020B0609020204030204" pitchFamily="49" charset="0"/>
              </a:rPr>
              <a:t>-${</a:t>
            </a:r>
            <a:r>
              <a:rPr lang="en-US" sz="800" dirty="0" err="1">
                <a:solidFill>
                  <a:srgbClr val="A31515"/>
                </a:solidFill>
                <a:latin typeface="Consolas" panose="020B0609020204030204" pitchFamily="49" charset="0"/>
              </a:rPr>
              <a:t>this._id</a:t>
            </a:r>
            <a:r>
              <a:rPr lang="en-US" sz="800" dirty="0">
                <a:solidFill>
                  <a:srgbClr val="A31515"/>
                </a:solidFill>
                <a:latin typeface="Consolas" panose="020B0609020204030204" pitchFamily="49" charset="0"/>
              </a:rPr>
              <a:t>}`</a:t>
            </a:r>
            <a:r>
              <a:rPr lang="en-US" sz="800" dirty="0">
                <a:latin typeface="Consolas" panose="020B0609020204030204" pitchFamily="49" charset="0"/>
              </a:rPr>
              <a:t>;</a:t>
            </a:r>
          </a:p>
          <a:p>
            <a:r>
              <a:rPr lang="en-US" sz="800" dirty="0">
                <a:latin typeface="Consolas" panose="020B0609020204030204" pitchFamily="49" charset="0"/>
              </a:rPr>
              <a:t>    </a:t>
            </a:r>
            <a:r>
              <a:rPr lang="en-US" sz="800" dirty="0">
                <a:solidFill>
                  <a:srgbClr val="0000FF"/>
                </a:solidFill>
                <a:latin typeface="Consolas" panose="020B0609020204030204" pitchFamily="49" charset="0"/>
              </a:rPr>
              <a:t>this</a:t>
            </a:r>
            <a:r>
              <a:rPr lang="en-US" sz="800" dirty="0">
                <a:latin typeface="Consolas" panose="020B0609020204030204" pitchFamily="49" charset="0"/>
              </a:rPr>
              <a:t>._</a:t>
            </a:r>
            <a:r>
              <a:rPr lang="en-US" sz="800" dirty="0" err="1">
                <a:latin typeface="Consolas" panose="020B0609020204030204" pitchFamily="49" charset="0"/>
              </a:rPr>
              <a:t>componentElement</a:t>
            </a:r>
            <a:r>
              <a:rPr lang="en-US" sz="800" dirty="0">
                <a:latin typeface="Consolas" panose="020B0609020204030204" pitchFamily="49" charset="0"/>
              </a:rPr>
              <a:t> = </a:t>
            </a:r>
            <a:r>
              <a:rPr lang="en-US" sz="800" dirty="0">
                <a:solidFill>
                  <a:srgbClr val="0000FF"/>
                </a:solidFill>
                <a:latin typeface="Consolas" panose="020B0609020204030204" pitchFamily="49" charset="0"/>
              </a:rPr>
              <a:t>this</a:t>
            </a:r>
            <a:r>
              <a:rPr lang="en-US" sz="800" dirty="0">
                <a:latin typeface="Consolas" panose="020B0609020204030204" pitchFamily="49" charset="0"/>
              </a:rPr>
              <a:t>._</a:t>
            </a:r>
            <a:r>
              <a:rPr lang="en-US" sz="800" dirty="0" err="1">
                <a:latin typeface="Consolas" panose="020B0609020204030204" pitchFamily="49" charset="0"/>
              </a:rPr>
              <a:t>createComponentElement</a:t>
            </a:r>
            <a:r>
              <a:rPr lang="en-US" sz="800" dirty="0">
                <a:latin typeface="Consolas" panose="020B0609020204030204" pitchFamily="49" charset="0"/>
              </a:rPr>
              <a:t>(</a:t>
            </a:r>
            <a:r>
              <a:rPr lang="en-US" sz="800" dirty="0" err="1">
                <a:latin typeface="Consolas" panose="020B0609020204030204" pitchFamily="49" charset="0"/>
              </a:rPr>
              <a:t>tagName</a:t>
            </a:r>
            <a:r>
              <a:rPr lang="en-US" sz="800" dirty="0">
                <a:latin typeface="Consolas" panose="020B0609020204030204" pitchFamily="49" charset="0"/>
              </a:rPr>
              <a:t>);</a:t>
            </a:r>
          </a:p>
          <a:p>
            <a:r>
              <a:rPr lang="en-US" sz="800" dirty="0">
                <a:latin typeface="Consolas" panose="020B0609020204030204" pitchFamily="49" charset="0"/>
              </a:rPr>
              <a:t>    </a:t>
            </a:r>
            <a:r>
              <a:rPr lang="en-US" sz="800" dirty="0">
                <a:solidFill>
                  <a:srgbClr val="0000FF"/>
                </a:solidFill>
                <a:latin typeface="Consolas" panose="020B0609020204030204" pitchFamily="49" charset="0"/>
              </a:rPr>
              <a:t>this</a:t>
            </a:r>
            <a:r>
              <a:rPr lang="en-US" sz="800" dirty="0">
                <a:latin typeface="Consolas" panose="020B0609020204030204" pitchFamily="49" charset="0"/>
              </a:rPr>
              <a:t>._</a:t>
            </a:r>
            <a:r>
              <a:rPr lang="en-US" sz="800" dirty="0" err="1">
                <a:latin typeface="Consolas" panose="020B0609020204030204" pitchFamily="49" charset="0"/>
              </a:rPr>
              <a:t>registerComponent</a:t>
            </a:r>
            <a:r>
              <a:rPr lang="en-US" sz="800" dirty="0">
                <a:latin typeface="Consolas" panose="020B0609020204030204" pitchFamily="49" charset="0"/>
              </a:rPr>
              <a:t>(</a:t>
            </a:r>
            <a:r>
              <a:rPr lang="en-US" sz="800" dirty="0" err="1">
                <a:latin typeface="Consolas" panose="020B0609020204030204" pitchFamily="49" charset="0"/>
              </a:rPr>
              <a:t>tagName</a:t>
            </a:r>
            <a:r>
              <a:rPr lang="en-US" sz="800" dirty="0">
                <a:latin typeface="Consolas" panose="020B0609020204030204" pitchFamily="49" charset="0"/>
              </a:rPr>
              <a:t>);</a:t>
            </a:r>
          </a:p>
          <a:p>
            <a:endParaRPr lang="en-US" sz="800" dirty="0">
              <a:latin typeface="Consolas" panose="020B0609020204030204" pitchFamily="49" charset="0"/>
            </a:endParaRPr>
          </a:p>
          <a:p>
            <a:r>
              <a:rPr lang="en-US" sz="800" dirty="0">
                <a:solidFill>
                  <a:srgbClr val="57874C"/>
                </a:solidFill>
                <a:latin typeface="Consolas" panose="020B0609020204030204" pitchFamily="49" charset="0"/>
              </a:rPr>
              <a:t>    // When web part description is changed, notify view model to update.</a:t>
            </a:r>
          </a:p>
          <a:p>
            <a:r>
              <a:rPr lang="en-US" sz="800" dirty="0">
                <a:latin typeface="Consolas" panose="020B0609020204030204" pitchFamily="49" charset="0"/>
              </a:rPr>
              <a:t>    </a:t>
            </a:r>
            <a:r>
              <a:rPr lang="en-US" sz="800" dirty="0">
                <a:solidFill>
                  <a:srgbClr val="0000FF"/>
                </a:solidFill>
                <a:latin typeface="Consolas" panose="020B0609020204030204" pitchFamily="49" charset="0"/>
              </a:rPr>
              <a:t>this</a:t>
            </a:r>
            <a:r>
              <a:rPr lang="en-US" sz="800" dirty="0">
                <a:latin typeface="Consolas" panose="020B0609020204030204" pitchFamily="49" charset="0"/>
              </a:rPr>
              <a:t>._</a:t>
            </a:r>
            <a:r>
              <a:rPr lang="en-US" sz="800" dirty="0" err="1">
                <a:latin typeface="Consolas" panose="020B0609020204030204" pitchFamily="49" charset="0"/>
              </a:rPr>
              <a:t>koDescription.subscribe</a:t>
            </a:r>
            <a:r>
              <a:rPr lang="en-US" sz="800" dirty="0">
                <a:latin typeface="Consolas" panose="020B0609020204030204" pitchFamily="49" charset="0"/>
              </a:rPr>
              <a:t>((</a:t>
            </a:r>
            <a:r>
              <a:rPr lang="en-US" sz="800" dirty="0" err="1">
                <a:latin typeface="Consolas" panose="020B0609020204030204" pitchFamily="49" charset="0"/>
              </a:rPr>
              <a:t>newValue</a:t>
            </a:r>
            <a:r>
              <a:rPr lang="en-US" sz="800" dirty="0">
                <a:latin typeface="Consolas" panose="020B0609020204030204" pitchFamily="49" charset="0"/>
              </a:rPr>
              <a:t>: </a:t>
            </a:r>
            <a:r>
              <a:rPr lang="en-US" sz="800" dirty="0">
                <a:solidFill>
                  <a:srgbClr val="0000FF"/>
                </a:solidFill>
                <a:latin typeface="Consolas" panose="020B0609020204030204" pitchFamily="49" charset="0"/>
              </a:rPr>
              <a:t>string</a:t>
            </a:r>
            <a:r>
              <a:rPr lang="en-US" sz="800" dirty="0">
                <a:latin typeface="Consolas" panose="020B0609020204030204" pitchFamily="49" charset="0"/>
              </a:rPr>
              <a:t>) =&gt; {</a:t>
            </a:r>
          </a:p>
          <a:p>
            <a:r>
              <a:rPr lang="en-US" sz="800" dirty="0">
                <a:latin typeface="Consolas" panose="020B0609020204030204" pitchFamily="49" charset="0"/>
              </a:rPr>
              <a:t>      </a:t>
            </a:r>
            <a:r>
              <a:rPr lang="en-US" sz="800" dirty="0">
                <a:solidFill>
                  <a:srgbClr val="0000FF"/>
                </a:solidFill>
                <a:latin typeface="Consolas" panose="020B0609020204030204" pitchFamily="49" charset="0"/>
              </a:rPr>
              <a:t>this</a:t>
            </a:r>
            <a:r>
              <a:rPr lang="en-US" sz="800" dirty="0">
                <a:latin typeface="Consolas" panose="020B0609020204030204" pitchFamily="49" charset="0"/>
              </a:rPr>
              <a:t>._</a:t>
            </a:r>
            <a:r>
              <a:rPr lang="en-US" sz="800" dirty="0" err="1">
                <a:latin typeface="Consolas" panose="020B0609020204030204" pitchFamily="49" charset="0"/>
              </a:rPr>
              <a:t>shouter.notifySubscribers</a:t>
            </a:r>
            <a:r>
              <a:rPr lang="en-US" sz="800" dirty="0">
                <a:latin typeface="Consolas" panose="020B0609020204030204" pitchFamily="49" charset="0"/>
              </a:rPr>
              <a:t>(</a:t>
            </a:r>
            <a:r>
              <a:rPr lang="en-US" sz="800" dirty="0" err="1">
                <a:latin typeface="Consolas" panose="020B0609020204030204" pitchFamily="49" charset="0"/>
              </a:rPr>
              <a:t>newValue</a:t>
            </a:r>
            <a:r>
              <a:rPr lang="en-US" sz="800" dirty="0">
                <a:latin typeface="Consolas" panose="020B0609020204030204" pitchFamily="49" charset="0"/>
              </a:rPr>
              <a:t>, </a:t>
            </a:r>
            <a:r>
              <a:rPr lang="en-US" sz="800" dirty="0">
                <a:solidFill>
                  <a:srgbClr val="A31515"/>
                </a:solidFill>
                <a:latin typeface="Consolas" panose="020B0609020204030204" pitchFamily="49" charset="0"/>
              </a:rPr>
              <a:t>'description'</a:t>
            </a:r>
            <a:r>
              <a:rPr lang="en-US" sz="800" dirty="0">
                <a:latin typeface="Consolas" panose="020B0609020204030204" pitchFamily="49" charset="0"/>
              </a:rPr>
              <a:t>);</a:t>
            </a:r>
          </a:p>
          <a:p>
            <a:r>
              <a:rPr lang="en-US" sz="800" dirty="0">
                <a:latin typeface="Consolas" panose="020B0609020204030204" pitchFamily="49" charset="0"/>
              </a:rPr>
              <a:t>    });</a:t>
            </a:r>
          </a:p>
          <a:p>
            <a:endParaRPr lang="en-US" sz="800" dirty="0">
              <a:latin typeface="Consolas" panose="020B0609020204030204" pitchFamily="49" charset="0"/>
            </a:endParaRPr>
          </a:p>
          <a:p>
            <a:r>
              <a:rPr lang="en-US" sz="800" dirty="0">
                <a:latin typeface="Consolas" panose="020B0609020204030204" pitchFamily="49" charset="0"/>
              </a:rPr>
              <a:t>    </a:t>
            </a:r>
            <a:r>
              <a:rPr lang="en-US" sz="800" dirty="0" err="1">
                <a:solidFill>
                  <a:srgbClr val="0000FF"/>
                </a:solidFill>
                <a:latin typeface="Consolas" panose="020B0609020204030204" pitchFamily="49" charset="0"/>
              </a:rPr>
              <a:t>const</a:t>
            </a:r>
            <a:r>
              <a:rPr lang="en-US" sz="800" dirty="0">
                <a:latin typeface="Consolas" panose="020B0609020204030204" pitchFamily="49" charset="0"/>
              </a:rPr>
              <a:t> bindings: </a:t>
            </a:r>
            <a:r>
              <a:rPr lang="en-US" sz="800" dirty="0" err="1">
                <a:latin typeface="Consolas" panose="020B0609020204030204" pitchFamily="49" charset="0"/>
              </a:rPr>
              <a:t>IHelloWorldKnockoutBindingContext</a:t>
            </a:r>
            <a:r>
              <a:rPr lang="en-US" sz="800" dirty="0">
                <a:latin typeface="Consolas" panose="020B0609020204030204" pitchFamily="49" charset="0"/>
              </a:rPr>
              <a:t> = {</a:t>
            </a:r>
          </a:p>
          <a:p>
            <a:r>
              <a:rPr lang="en-US" sz="800" dirty="0">
                <a:latin typeface="Consolas" panose="020B0609020204030204" pitchFamily="49" charset="0"/>
              </a:rPr>
              <a:t>      description: </a:t>
            </a:r>
            <a:r>
              <a:rPr lang="en-US" sz="800" dirty="0" err="1">
                <a:solidFill>
                  <a:srgbClr val="0000FF"/>
                </a:solidFill>
                <a:latin typeface="Consolas" panose="020B0609020204030204" pitchFamily="49" charset="0"/>
              </a:rPr>
              <a:t>this</a:t>
            </a:r>
            <a:r>
              <a:rPr lang="en-US" sz="800" dirty="0" err="1">
                <a:latin typeface="Consolas" panose="020B0609020204030204" pitchFamily="49" charset="0"/>
              </a:rPr>
              <a:t>.properties.description</a:t>
            </a:r>
            <a:r>
              <a:rPr lang="en-US" sz="800" dirty="0">
                <a:latin typeface="Consolas" panose="020B0609020204030204" pitchFamily="49" charset="0"/>
              </a:rPr>
              <a:t>,</a:t>
            </a:r>
          </a:p>
          <a:p>
            <a:r>
              <a:rPr lang="en-US" sz="800" dirty="0">
                <a:latin typeface="Consolas" panose="020B0609020204030204" pitchFamily="49" charset="0"/>
              </a:rPr>
              <a:t>      context: </a:t>
            </a:r>
            <a:r>
              <a:rPr lang="en-US" sz="800" dirty="0" err="1">
                <a:solidFill>
                  <a:srgbClr val="0000FF"/>
                </a:solidFill>
                <a:latin typeface="Consolas" panose="020B0609020204030204" pitchFamily="49" charset="0"/>
              </a:rPr>
              <a:t>this</a:t>
            </a:r>
            <a:r>
              <a:rPr lang="en-US" sz="800" dirty="0" err="1">
                <a:latin typeface="Consolas" panose="020B0609020204030204" pitchFamily="49" charset="0"/>
              </a:rPr>
              <a:t>.context</a:t>
            </a:r>
            <a:r>
              <a:rPr lang="en-US" sz="800" dirty="0">
                <a:latin typeface="Consolas" panose="020B0609020204030204" pitchFamily="49" charset="0"/>
              </a:rPr>
              <a:t>,</a:t>
            </a:r>
          </a:p>
          <a:p>
            <a:r>
              <a:rPr lang="en-US" sz="800" dirty="0">
                <a:latin typeface="Consolas" panose="020B0609020204030204" pitchFamily="49" charset="0"/>
              </a:rPr>
              <a:t>      shouter: </a:t>
            </a:r>
            <a:r>
              <a:rPr lang="en-US" sz="800" dirty="0" err="1">
                <a:solidFill>
                  <a:srgbClr val="0000FF"/>
                </a:solidFill>
                <a:latin typeface="Consolas" panose="020B0609020204030204" pitchFamily="49" charset="0"/>
              </a:rPr>
              <a:t>this</a:t>
            </a:r>
            <a:r>
              <a:rPr lang="en-US" sz="800" dirty="0" err="1">
                <a:latin typeface="Consolas" panose="020B0609020204030204" pitchFamily="49" charset="0"/>
              </a:rPr>
              <a:t>._shouter</a:t>
            </a:r>
            <a:endParaRPr lang="en-US" sz="800" dirty="0">
              <a:latin typeface="Consolas" panose="020B0609020204030204" pitchFamily="49" charset="0"/>
            </a:endParaRPr>
          </a:p>
          <a:p>
            <a:r>
              <a:rPr lang="en-US" sz="800" dirty="0">
                <a:latin typeface="Consolas" panose="020B0609020204030204" pitchFamily="49" charset="0"/>
              </a:rPr>
              <a:t>    };</a:t>
            </a:r>
          </a:p>
          <a:p>
            <a:r>
              <a:rPr lang="en-US" sz="800" dirty="0">
                <a:latin typeface="Consolas" panose="020B0609020204030204" pitchFamily="49" charset="0"/>
              </a:rPr>
              <a:t>    </a:t>
            </a:r>
            <a:r>
              <a:rPr lang="en-US" sz="800" dirty="0" err="1">
                <a:latin typeface="Consolas" panose="020B0609020204030204" pitchFamily="49" charset="0"/>
              </a:rPr>
              <a:t>ko.applyBindings</a:t>
            </a:r>
            <a:r>
              <a:rPr lang="en-US" sz="800" dirty="0">
                <a:latin typeface="Consolas" panose="020B0609020204030204" pitchFamily="49" charset="0"/>
              </a:rPr>
              <a:t>(bindings, </a:t>
            </a:r>
            <a:r>
              <a:rPr lang="en-US" sz="800" dirty="0">
                <a:solidFill>
                  <a:srgbClr val="0000FF"/>
                </a:solidFill>
                <a:latin typeface="Consolas" panose="020B0609020204030204" pitchFamily="49" charset="0"/>
              </a:rPr>
              <a:t>this</a:t>
            </a:r>
            <a:r>
              <a:rPr lang="en-US" sz="800" dirty="0">
                <a:latin typeface="Consolas" panose="020B0609020204030204" pitchFamily="49" charset="0"/>
              </a:rPr>
              <a:t>._</a:t>
            </a:r>
            <a:r>
              <a:rPr lang="en-US" sz="800" dirty="0" err="1">
                <a:latin typeface="Consolas" panose="020B0609020204030204" pitchFamily="49" charset="0"/>
              </a:rPr>
              <a:t>componentElement</a:t>
            </a:r>
            <a:r>
              <a:rPr lang="en-US" sz="800" dirty="0">
                <a:latin typeface="Consolas" panose="020B0609020204030204" pitchFamily="49" charset="0"/>
              </a:rPr>
              <a:t>);</a:t>
            </a:r>
          </a:p>
          <a:p>
            <a:endParaRPr lang="en-US" sz="800" dirty="0">
              <a:latin typeface="Consolas" panose="020B0609020204030204" pitchFamily="49" charset="0"/>
            </a:endParaRPr>
          </a:p>
          <a:p>
            <a:r>
              <a:rPr lang="en-US" sz="800" dirty="0">
                <a:latin typeface="Consolas" panose="020B0609020204030204" pitchFamily="49" charset="0"/>
              </a:rPr>
              <a:t>    </a:t>
            </a:r>
            <a:r>
              <a:rPr lang="en-US" sz="800" dirty="0">
                <a:solidFill>
                  <a:srgbClr val="0000FF"/>
                </a:solidFill>
                <a:latin typeface="Consolas" panose="020B0609020204030204" pitchFamily="49" charset="0"/>
              </a:rPr>
              <a:t>return</a:t>
            </a:r>
            <a:r>
              <a:rPr lang="en-US" sz="800" dirty="0">
                <a:latin typeface="Consolas" panose="020B0609020204030204" pitchFamily="49" charset="0"/>
              </a:rPr>
              <a:t> </a:t>
            </a:r>
            <a:r>
              <a:rPr lang="en-US" sz="800" dirty="0" err="1">
                <a:solidFill>
                  <a:srgbClr val="0000FF"/>
                </a:solidFill>
                <a:latin typeface="Consolas" panose="020B0609020204030204" pitchFamily="49" charset="0"/>
              </a:rPr>
              <a:t>super</a:t>
            </a:r>
            <a:r>
              <a:rPr lang="en-US" sz="800" dirty="0" err="1">
                <a:latin typeface="Consolas" panose="020B0609020204030204" pitchFamily="49" charset="0"/>
              </a:rPr>
              <a:t>.onInit</a:t>
            </a:r>
            <a:r>
              <a:rPr lang="en-US" sz="800" dirty="0">
                <a:latin typeface="Consolas" panose="020B0609020204030204" pitchFamily="49" charset="0"/>
              </a:rPr>
              <a:t>();</a:t>
            </a:r>
          </a:p>
          <a:p>
            <a:r>
              <a:rPr lang="en-US" sz="800" dirty="0">
                <a:latin typeface="Consolas" panose="020B0609020204030204" pitchFamily="49" charset="0"/>
              </a:rPr>
              <a:t> }</a:t>
            </a:r>
          </a:p>
        </p:txBody>
      </p:sp>
    </p:spTree>
    <p:extLst>
      <p:ext uri="{BB962C8B-B14F-4D97-AF65-F5344CB8AC3E}">
        <p14:creationId xmlns:p14="http://schemas.microsoft.com/office/powerpoint/2010/main" val="3974867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Preview the web part in SharePoint workbench</a:t>
            </a:r>
            <a:br>
              <a:rPr lang="en-US"/>
            </a:br>
            <a:endParaRPr lang="en-US"/>
          </a:p>
        </p:txBody>
      </p:sp>
      <p:sp>
        <p:nvSpPr>
          <p:cNvPr id="3" name="Text Placeholder 2"/>
          <p:cNvSpPr>
            <a:spLocks noGrp="1"/>
          </p:cNvSpPr>
          <p:nvPr>
            <p:ph type="body" sz="quarter" idx="10"/>
          </p:nvPr>
        </p:nvSpPr>
        <p:spPr>
          <a:xfrm>
            <a:off x="274638" y="1212850"/>
            <a:ext cx="5007495" cy="3065455"/>
          </a:xfrm>
        </p:spPr>
        <p:txBody>
          <a:bodyPr/>
          <a:lstStyle/>
          <a:p>
            <a:r>
              <a:rPr lang="en-US" sz="2400" dirty="0"/>
              <a:t>Start the local server</a:t>
            </a:r>
          </a:p>
          <a:p>
            <a:endParaRPr lang="en-US" sz="2400" dirty="0"/>
          </a:p>
          <a:p>
            <a:r>
              <a:rPr lang="en-US" sz="2400" dirty="0"/>
              <a:t>Go to your Office 365 Developer Site, create the list used in the code and add some list items.</a:t>
            </a:r>
          </a:p>
          <a:p>
            <a:r>
              <a:rPr lang="en-US" sz="2400" dirty="0"/>
              <a:t>Go to the workbench on your Office 365 Developer Site and add the web part.</a:t>
            </a:r>
          </a:p>
        </p:txBody>
      </p:sp>
      <p:sp>
        <p:nvSpPr>
          <p:cNvPr id="9" name="Rectangle 8"/>
          <p:cNvSpPr/>
          <p:nvPr/>
        </p:nvSpPr>
        <p:spPr bwMode="auto">
          <a:xfrm>
            <a:off x="817637" y="1625054"/>
            <a:ext cx="4392488" cy="432048"/>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defTabSz="932472" fontAlgn="base">
              <a:spcBef>
                <a:spcPct val="0"/>
              </a:spcBef>
              <a:spcAft>
                <a:spcPct val="0"/>
              </a:spcAft>
            </a:pPr>
            <a:r>
              <a:rPr lang="en-US" sz="2000">
                <a:gradFill>
                  <a:gsLst>
                    <a:gs pos="0">
                      <a:srgbClr val="FFFFFF"/>
                    </a:gs>
                    <a:gs pos="100000">
                      <a:srgbClr val="FFFFFF"/>
                    </a:gs>
                  </a:gsLst>
                  <a:lin ang="5400000" scaled="0"/>
                </a:gradFill>
                <a:latin typeface="Consolas" panose="020B0609020204030204" pitchFamily="49" charset="0"/>
              </a:rPr>
              <a:t>&gt; gulp serve</a:t>
            </a:r>
          </a:p>
        </p:txBody>
      </p:sp>
      <p:pic>
        <p:nvPicPr>
          <p:cNvPr id="4" name="Picture 3"/>
          <p:cNvPicPr>
            <a:picLocks noChangeAspect="1"/>
          </p:cNvPicPr>
          <p:nvPr/>
        </p:nvPicPr>
        <p:blipFill>
          <a:blip r:embed="rId3"/>
          <a:stretch>
            <a:fillRect/>
          </a:stretch>
        </p:blipFill>
        <p:spPr>
          <a:xfrm>
            <a:off x="5426149" y="1337022"/>
            <a:ext cx="6877050" cy="4210050"/>
          </a:xfrm>
          <a:prstGeom prst="rect">
            <a:avLst/>
          </a:prstGeom>
        </p:spPr>
      </p:pic>
    </p:spTree>
    <p:extLst>
      <p:ext uri="{BB962C8B-B14F-4D97-AF65-F5344CB8AC3E}">
        <p14:creationId xmlns:p14="http://schemas.microsoft.com/office/powerpoint/2010/main" val="85860135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DEMO</a:t>
            </a:r>
          </a:p>
        </p:txBody>
      </p:sp>
      <p:sp>
        <p:nvSpPr>
          <p:cNvPr id="6" name="Text Placeholder 5"/>
          <p:cNvSpPr>
            <a:spLocks noGrp="1"/>
          </p:cNvSpPr>
          <p:nvPr>
            <p:ph type="body" sz="quarter" idx="12"/>
          </p:nvPr>
        </p:nvSpPr>
        <p:spPr/>
        <p:txBody>
          <a:bodyPr vert="horz" wrap="square" lIns="182880" tIns="146304" rIns="182880" bIns="146304" rtlCol="0" anchor="t">
            <a:noAutofit/>
          </a:bodyPr>
          <a:lstStyle/>
          <a:p>
            <a:r>
              <a:rPr lang="EN-US"/>
              <a:t>Working with JavaScript framework Knockout</a:t>
            </a:r>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Summary</a:t>
            </a:r>
          </a:p>
        </p:txBody>
      </p:sp>
      <p:grpSp>
        <p:nvGrpSpPr>
          <p:cNvPr id="23" name="Group 22"/>
          <p:cNvGrpSpPr/>
          <p:nvPr/>
        </p:nvGrpSpPr>
        <p:grpSpPr>
          <a:xfrm>
            <a:off x="2401845" y="1841078"/>
            <a:ext cx="6697109" cy="729177"/>
            <a:chOff x="2401845" y="1841078"/>
            <a:chExt cx="6697109" cy="729177"/>
          </a:xfrm>
        </p:grpSpPr>
        <p:sp>
          <p:nvSpPr>
            <p:cNvPr id="24" name="Rectangle 23"/>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Implement the Knockout components</a:t>
              </a:r>
            </a:p>
          </p:txBody>
        </p:sp>
        <p:grpSp>
          <p:nvGrpSpPr>
            <p:cNvPr id="31" name="Group 30"/>
            <p:cNvGrpSpPr/>
            <p:nvPr/>
          </p:nvGrpSpPr>
          <p:grpSpPr>
            <a:xfrm>
              <a:off x="2401845" y="1917666"/>
              <a:ext cx="576000" cy="576000"/>
              <a:chOff x="8738517" y="2260867"/>
              <a:chExt cx="576000" cy="576000"/>
            </a:xfrm>
          </p:grpSpPr>
          <p:sp>
            <p:nvSpPr>
              <p:cNvPr id="32" name="Oval 31"/>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40" name="Straight Arrow Connector 39"/>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41" name="Group 40"/>
          <p:cNvGrpSpPr/>
          <p:nvPr/>
        </p:nvGrpSpPr>
        <p:grpSpPr>
          <a:xfrm>
            <a:off x="2401845" y="2650463"/>
            <a:ext cx="6697109" cy="729177"/>
            <a:chOff x="2401845" y="2650463"/>
            <a:chExt cx="6697109" cy="729177"/>
          </a:xfrm>
        </p:grpSpPr>
        <p:sp>
          <p:nvSpPr>
            <p:cNvPr id="42" name="Rectangle 41"/>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Register the Knockout components in the web part</a:t>
              </a:r>
            </a:p>
          </p:txBody>
        </p:sp>
        <p:grpSp>
          <p:nvGrpSpPr>
            <p:cNvPr id="43" name="Group 42"/>
            <p:cNvGrpSpPr/>
            <p:nvPr/>
          </p:nvGrpSpPr>
          <p:grpSpPr>
            <a:xfrm>
              <a:off x="2401845" y="2718309"/>
              <a:ext cx="576000" cy="576000"/>
              <a:chOff x="8738517" y="2260867"/>
              <a:chExt cx="576000" cy="576000"/>
            </a:xfrm>
          </p:grpSpPr>
          <p:sp>
            <p:nvSpPr>
              <p:cNvPr id="44" name="Oval 43"/>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45" name="Straight Arrow Connector 44"/>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46" name="Group 45"/>
          <p:cNvGrpSpPr/>
          <p:nvPr/>
        </p:nvGrpSpPr>
        <p:grpSpPr>
          <a:xfrm>
            <a:off x="2392583" y="3459848"/>
            <a:ext cx="6706371" cy="729177"/>
            <a:chOff x="2392583" y="3459848"/>
            <a:chExt cx="6706371" cy="729177"/>
          </a:xfrm>
        </p:grpSpPr>
        <p:sp>
          <p:nvSpPr>
            <p:cNvPr id="47" name="Rectangle 46"/>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Preview the web part in the SharePoint workbench</a:t>
              </a:r>
            </a:p>
          </p:txBody>
        </p:sp>
        <p:grpSp>
          <p:nvGrpSpPr>
            <p:cNvPr id="48" name="Group 47"/>
            <p:cNvGrpSpPr/>
            <p:nvPr/>
          </p:nvGrpSpPr>
          <p:grpSpPr>
            <a:xfrm>
              <a:off x="2392583" y="3536436"/>
              <a:ext cx="576000" cy="576000"/>
              <a:chOff x="8738517" y="2260867"/>
              <a:chExt cx="576000" cy="576000"/>
            </a:xfrm>
          </p:grpSpPr>
          <p:sp>
            <p:nvSpPr>
              <p:cNvPr id="49" name="Oval 48"/>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0" name="Straight Arrow Connector 49"/>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51" name="Group 50"/>
          <p:cNvGrpSpPr/>
          <p:nvPr/>
        </p:nvGrpSpPr>
        <p:grpSpPr>
          <a:xfrm>
            <a:off x="2392583" y="4269234"/>
            <a:ext cx="6706371" cy="729177"/>
            <a:chOff x="2392583" y="4269234"/>
            <a:chExt cx="6706371" cy="729177"/>
          </a:xfrm>
        </p:grpSpPr>
        <p:sp>
          <p:nvSpPr>
            <p:cNvPr id="52" name="Rectangle 51"/>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53" name="Group 52"/>
            <p:cNvGrpSpPr/>
            <p:nvPr/>
          </p:nvGrpSpPr>
          <p:grpSpPr>
            <a:xfrm>
              <a:off x="2392583" y="4354563"/>
              <a:ext cx="576000" cy="576000"/>
              <a:chOff x="8738517" y="2260867"/>
              <a:chExt cx="576000" cy="576000"/>
            </a:xfrm>
          </p:grpSpPr>
          <p:sp>
            <p:nvSpPr>
              <p:cNvPr id="54" name="Oval 53"/>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5" name="Straight Arrow Connector 54"/>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66804551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a:solidFill>
                  <a:schemeClr val="bg1"/>
                </a:solidFill>
              </a:rPr>
              <a:t>Code samples and solutions</a:t>
            </a:r>
          </a:p>
          <a:p>
            <a:pPr marL="0" indent="0">
              <a:spcBef>
                <a:spcPts val="1799"/>
              </a:spcBef>
              <a:buNone/>
            </a:pPr>
            <a:r>
              <a:rPr lang="en-US" sz="3198">
                <a:solidFill>
                  <a:schemeClr val="bg1"/>
                </a:solidFill>
              </a:rPr>
              <a:t>Reusable components</a:t>
            </a:r>
          </a:p>
          <a:p>
            <a:pPr marL="0" indent="0">
              <a:spcBef>
                <a:spcPts val="1799"/>
              </a:spcBef>
              <a:buNone/>
            </a:pPr>
            <a:r>
              <a:rPr lang="en-US" sz="3198">
                <a:solidFill>
                  <a:schemeClr val="bg1"/>
                </a:solidFill>
              </a:rPr>
              <a:t>Guidance documentation</a:t>
            </a:r>
          </a:p>
          <a:p>
            <a:pPr marL="0" indent="0">
              <a:spcBef>
                <a:spcPts val="1799"/>
              </a:spcBef>
              <a:buNone/>
            </a:pPr>
            <a:r>
              <a:rPr lang="en-US" sz="3198">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a:solidFill>
                  <a:schemeClr val="bg1"/>
                </a:solidFill>
              </a:rPr>
              <a:t>SharePoint Framework</a:t>
            </a:r>
          </a:p>
          <a:p>
            <a:pPr marL="0" indent="0">
              <a:spcBef>
                <a:spcPts val="1799"/>
              </a:spcBef>
              <a:buNone/>
            </a:pPr>
            <a:r>
              <a:rPr lang="en-US" sz="3198">
                <a:solidFill>
                  <a:schemeClr val="bg1"/>
                </a:solidFill>
              </a:rPr>
              <a:t>SharePoint add-ins</a:t>
            </a:r>
          </a:p>
          <a:p>
            <a:pPr marL="0" indent="0">
              <a:spcBef>
                <a:spcPts val="1799"/>
              </a:spcBef>
              <a:buNone/>
            </a:pPr>
            <a:r>
              <a:rPr lang="en-US" sz="3198">
                <a:solidFill>
                  <a:schemeClr val="bg1"/>
                </a:solidFill>
              </a:rPr>
              <a:t>Microsoft Graph</a:t>
            </a:r>
          </a:p>
          <a:p>
            <a:pPr marL="0" indent="0">
              <a:spcBef>
                <a:spcPts val="1799"/>
              </a:spcBef>
              <a:buNone/>
            </a:pPr>
            <a:r>
              <a:rPr lang="en-US" sz="3198">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a:solidFill>
                  <a:schemeClr val="tx1">
                    <a:lumMod val="75000"/>
                  </a:schemeClr>
                </a:solidFill>
                <a:latin typeface="+mj-lt"/>
              </a:rPr>
              <a:t>Sharing is caring…</a:t>
            </a:r>
            <a:endParaRPr lang="fi-FI" sz="4896" spc="-71">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a:solidFill>
                  <a:schemeClr val="tx2"/>
                </a:solidFill>
                <a:latin typeface="+mj-lt"/>
              </a:rPr>
              <a:t>http://aka.ms/SharePointPnP</a:t>
            </a:r>
            <a:endParaRPr lang="fi-FI" sz="4080" b="1" spc="-71">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Implement Knockout components</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Register Knockout components in the web part</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Preview the web part in the SharePoint workbench</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 the Knockout view model</a:t>
            </a:r>
            <a:br>
              <a:rPr lang="en-US" dirty="0"/>
            </a:br>
            <a:endParaRPr lang="en-US" dirty="0"/>
          </a:p>
        </p:txBody>
      </p:sp>
      <p:sp>
        <p:nvSpPr>
          <p:cNvPr id="3" name="Text Placeholder 2"/>
          <p:cNvSpPr>
            <a:spLocks noGrp="1"/>
          </p:cNvSpPr>
          <p:nvPr>
            <p:ph type="body" sz="quarter" idx="10"/>
          </p:nvPr>
        </p:nvSpPr>
        <p:spPr>
          <a:xfrm>
            <a:off x="274638" y="1212850"/>
            <a:ext cx="11887200" cy="5761577"/>
          </a:xfrm>
        </p:spPr>
        <p:txBody>
          <a:bodyPr/>
          <a:lstStyle/>
          <a:p>
            <a:pPr marL="0" indent="0">
              <a:buNone/>
            </a:pPr>
            <a:r>
              <a:rPr lang="en-US" sz="2000" dirty="0"/>
              <a:t>The Knockout view model is a code representation of the data and operations for the Knockout view.</a:t>
            </a:r>
          </a:p>
          <a:p>
            <a:r>
              <a:rPr lang="en-US" sz="2000" dirty="0"/>
              <a:t>Import </a:t>
            </a:r>
            <a:r>
              <a:rPr lang="en-US" sz="2000" dirty="0" err="1"/>
              <a:t>IWebPartContext</a:t>
            </a:r>
            <a:r>
              <a:rPr lang="en-US" sz="2000" dirty="0"/>
              <a:t>, </a:t>
            </a:r>
            <a:r>
              <a:rPr lang="en-US" altLang="en-US" sz="2000" dirty="0" err="1"/>
              <a:t>SPHttpClient</a:t>
            </a:r>
            <a:r>
              <a:rPr lang="en-US" altLang="en-US" sz="2000" dirty="0"/>
              <a:t> </a:t>
            </a:r>
            <a:r>
              <a:rPr lang="en-US" sz="2000" dirty="0"/>
              <a:t>used by the Knockout view model</a:t>
            </a:r>
            <a:br>
              <a:rPr lang="en-US" sz="2000" dirty="0"/>
            </a:br>
            <a:endParaRPr lang="en-US" sz="2000" dirty="0"/>
          </a:p>
          <a:p>
            <a:endParaRPr lang="en-US" sz="2000" dirty="0"/>
          </a:p>
          <a:p>
            <a:r>
              <a:rPr lang="en-US" sz="2000" dirty="0"/>
              <a:t>Define the interface of Knockout Binding Context used by the Knockout view model</a:t>
            </a:r>
            <a:br>
              <a:rPr lang="en-US" sz="2000" dirty="0"/>
            </a:br>
            <a:br>
              <a:rPr lang="en-US" sz="2000" dirty="0"/>
            </a:br>
            <a:endParaRPr lang="en-US" sz="2000" dirty="0"/>
          </a:p>
          <a:p>
            <a:endParaRPr lang="en-US" sz="2000" dirty="0"/>
          </a:p>
          <a:p>
            <a:pPr marL="0" indent="0">
              <a:buNone/>
            </a:pPr>
            <a:endParaRPr lang="en-US" sz="2000" dirty="0"/>
          </a:p>
          <a:p>
            <a:r>
              <a:rPr lang="en-US" sz="2000" dirty="0"/>
              <a:t>Define the interfaces representing a list item and list item collection for the application</a:t>
            </a:r>
          </a:p>
          <a:p>
            <a:endParaRPr lang="en-US" sz="2000" dirty="0"/>
          </a:p>
          <a:p>
            <a:endParaRPr lang="en-US" sz="2000" dirty="0"/>
          </a:p>
          <a:p>
            <a:endParaRPr lang="en-US" sz="2000" dirty="0"/>
          </a:p>
          <a:p>
            <a:endParaRPr lang="en-US" sz="2000" dirty="0"/>
          </a:p>
          <a:p>
            <a:endParaRPr lang="en-US" sz="2000" dirty="0"/>
          </a:p>
          <a:p>
            <a:r>
              <a:rPr lang="en-US" sz="2000" dirty="0"/>
              <a:t>Define the Knockout view model</a:t>
            </a:r>
          </a:p>
          <a:p>
            <a:endParaRPr lang="en-US" sz="2400" dirty="0"/>
          </a:p>
        </p:txBody>
      </p:sp>
      <p:sp>
        <p:nvSpPr>
          <p:cNvPr id="4" name="TextBox 3"/>
          <p:cNvSpPr txBox="1"/>
          <p:nvPr/>
        </p:nvSpPr>
        <p:spPr>
          <a:xfrm>
            <a:off x="599248" y="1909153"/>
            <a:ext cx="10481128" cy="664797"/>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import</a:t>
            </a:r>
            <a:r>
              <a:rPr lang="en-US" sz="1200" dirty="0">
                <a:latin typeface="Consolas" panose="020B0609020204030204" pitchFamily="49" charset="0"/>
              </a:rPr>
              <a:t> { </a:t>
            </a:r>
            <a:r>
              <a:rPr lang="en-US" sz="1200" dirty="0" err="1">
                <a:latin typeface="Consolas" panose="020B0609020204030204" pitchFamily="49" charset="0"/>
              </a:rPr>
              <a:t>IWebPartContext</a:t>
            </a:r>
            <a:r>
              <a:rPr lang="en-US" sz="1200" dirty="0">
                <a:latin typeface="Consolas" panose="020B0609020204030204" pitchFamily="49" charset="0"/>
              </a:rPr>
              <a:t> } </a:t>
            </a:r>
            <a:r>
              <a:rPr lang="en-US" sz="1200" dirty="0">
                <a:solidFill>
                  <a:srgbClr val="0000FF"/>
                </a:solidFill>
                <a:latin typeface="Consolas" panose="020B0609020204030204" pitchFamily="49" charset="0"/>
              </a:rPr>
              <a:t>from</a:t>
            </a:r>
            <a:r>
              <a:rPr lang="en-US" sz="1200" dirty="0">
                <a:latin typeface="Consolas" panose="020B0609020204030204" pitchFamily="49" charset="0"/>
              </a:rPr>
              <a:t>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microsoft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sp</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webpart</a:t>
            </a:r>
            <a:r>
              <a:rPr lang="en-US" sz="1200" dirty="0">
                <a:solidFill>
                  <a:srgbClr val="A31515"/>
                </a:solidFill>
                <a:latin typeface="Consolas" panose="020B0609020204030204" pitchFamily="49" charset="0"/>
              </a:rPr>
              <a:t>-base'</a:t>
            </a:r>
            <a:r>
              <a:rPr lang="en-US" sz="1200" dirty="0">
                <a:gradFill>
                  <a:gsLst>
                    <a:gs pos="2917">
                      <a:schemeClr val="tx1"/>
                    </a:gs>
                    <a:gs pos="30000">
                      <a:schemeClr val="tx1"/>
                    </a:gs>
                  </a:gsLst>
                  <a:lin ang="5400000" scaled="0"/>
                </a:gradFill>
                <a:latin typeface="Consolas" panose="020B0609020204030204" pitchFamily="49" charset="0"/>
              </a:rPr>
              <a:t>;</a:t>
            </a:r>
            <a:endParaRPr lang="en-US" sz="1200" dirty="0">
              <a:latin typeface="Consolas" panose="020B0609020204030204" pitchFamily="49" charset="0"/>
            </a:endParaRPr>
          </a:p>
          <a:p>
            <a:r>
              <a:rPr lang="en-US" sz="1200" dirty="0">
                <a:solidFill>
                  <a:srgbClr val="0000FF"/>
                </a:solidFill>
                <a:latin typeface="Consolas" panose="020B0609020204030204" pitchFamily="49" charset="0"/>
              </a:rPr>
              <a:t>import</a:t>
            </a:r>
            <a:r>
              <a:rPr lang="en-US" sz="1200" dirty="0">
                <a:latin typeface="Consolas" panose="020B0609020204030204" pitchFamily="49" charset="0"/>
              </a:rPr>
              <a:t> </a:t>
            </a:r>
            <a:r>
              <a:rPr lang="en-US" sz="1200" dirty="0">
                <a:gradFill>
                  <a:gsLst>
                    <a:gs pos="2917">
                      <a:schemeClr val="tx1"/>
                    </a:gs>
                    <a:gs pos="30000">
                      <a:schemeClr val="tx1"/>
                    </a:gs>
                  </a:gsLst>
                  <a:lin ang="5400000" scaled="0"/>
                </a:gradFill>
                <a:latin typeface="Consolas" panose="020B0609020204030204" pitchFamily="49" charset="0"/>
              </a:rPr>
              <a:t>{ </a:t>
            </a:r>
            <a:r>
              <a:rPr lang="en-US" altLang="en-US" sz="1200" dirty="0" err="1">
                <a:latin typeface="Consolas" panose="020B0609020204030204" pitchFamily="49" charset="0"/>
              </a:rPr>
              <a:t>SPHttpClient</a:t>
            </a:r>
            <a:r>
              <a:rPr lang="en-US" sz="1200" dirty="0">
                <a:gradFill>
                  <a:gsLst>
                    <a:gs pos="2917">
                      <a:schemeClr val="tx1"/>
                    </a:gs>
                    <a:gs pos="30000">
                      <a:schemeClr val="tx1"/>
                    </a:gs>
                  </a:gsLst>
                  <a:lin ang="5400000" scaled="0"/>
                </a:gradFill>
                <a:latin typeface="Consolas" panose="020B0609020204030204" pitchFamily="49" charset="0"/>
              </a:rPr>
              <a:t> }</a:t>
            </a:r>
            <a:r>
              <a:rPr lang="en-US" sz="1200" dirty="0">
                <a:latin typeface="Consolas" panose="020B0609020204030204" pitchFamily="49" charset="0"/>
              </a:rPr>
              <a:t> </a:t>
            </a:r>
            <a:r>
              <a:rPr lang="en-US" sz="1200" dirty="0">
                <a:solidFill>
                  <a:srgbClr val="0000FF"/>
                </a:solidFill>
                <a:latin typeface="Consolas" panose="020B0609020204030204" pitchFamily="49" charset="0"/>
              </a:rPr>
              <a:t>from</a:t>
            </a:r>
            <a:r>
              <a:rPr lang="en-US" sz="1200" dirty="0">
                <a:latin typeface="Consolas" panose="020B0609020204030204" pitchFamily="49" charset="0"/>
              </a:rPr>
              <a:t>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microsoft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sp</a:t>
            </a:r>
            <a:r>
              <a:rPr lang="en-US" sz="1200" dirty="0">
                <a:solidFill>
                  <a:srgbClr val="A31515"/>
                </a:solidFill>
                <a:latin typeface="Consolas" panose="020B0609020204030204" pitchFamily="49" charset="0"/>
              </a:rPr>
              <a:t>-</a:t>
            </a:r>
            <a:r>
              <a:rPr lang="en-US" altLang="en-US" sz="1200" dirty="0">
                <a:solidFill>
                  <a:srgbClr val="A31515"/>
                </a:solidFill>
                <a:latin typeface="Consolas" panose="020B0609020204030204" pitchFamily="49" charset="0"/>
              </a:rPr>
              <a:t>http</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endParaRPr lang="en-US" sz="1200" dirty="0">
              <a:gradFill>
                <a:gsLst>
                  <a:gs pos="2917">
                    <a:schemeClr val="tx1"/>
                  </a:gs>
                  <a:gs pos="30000">
                    <a:schemeClr val="tx1"/>
                  </a:gs>
                </a:gsLst>
                <a:lin ang="5400000" scaled="0"/>
              </a:gradFill>
              <a:latin typeface="Consolas" panose="020B0609020204030204" pitchFamily="49" charset="0"/>
            </a:endParaRPr>
          </a:p>
        </p:txBody>
      </p:sp>
      <p:sp>
        <p:nvSpPr>
          <p:cNvPr id="9" name="TextBox 8"/>
          <p:cNvSpPr txBox="1"/>
          <p:nvPr/>
        </p:nvSpPr>
        <p:spPr>
          <a:xfrm>
            <a:off x="599248" y="2843549"/>
            <a:ext cx="7920880" cy="1218795"/>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export</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interface</a:t>
            </a:r>
            <a:r>
              <a:rPr lang="en-US" sz="1200" dirty="0">
                <a:solidFill>
                  <a:srgbClr val="000000"/>
                </a:solidFill>
                <a:latin typeface="Consolas" panose="020B0609020204030204" pitchFamily="49" charset="0"/>
              </a:rPr>
              <a:t> </a:t>
            </a:r>
            <a:r>
              <a:rPr lang="en-US" sz="1200" dirty="0" err="1">
                <a:latin typeface="Consolas" panose="020B0609020204030204" pitchFamily="49" charset="0"/>
              </a:rPr>
              <a:t>IHelloWorldKnockoutBindingContext</a:t>
            </a:r>
            <a:r>
              <a:rPr lang="en-US" sz="1200" dirty="0">
                <a:latin typeface="Consolas" panose="020B0609020204030204" pitchFamily="49" charset="0"/>
              </a:rPr>
              <a:t> </a:t>
            </a:r>
            <a:r>
              <a:rPr lang="en-US" sz="1200" dirty="0">
                <a:solidFill>
                  <a:srgbClr val="0000FF"/>
                </a:solidFill>
                <a:latin typeface="Consolas" panose="020B0609020204030204" pitchFamily="49" charset="0"/>
              </a:rPr>
              <a:t>extends</a:t>
            </a:r>
            <a:r>
              <a:rPr lang="en-US" sz="1200" dirty="0">
                <a:latin typeface="Consolas" panose="020B0609020204030204" pitchFamily="49" charset="0"/>
              </a:rPr>
              <a:t> </a:t>
            </a:r>
            <a:r>
              <a:rPr lang="en-US" sz="1200" dirty="0" err="1">
                <a:latin typeface="Consolas" panose="020B0609020204030204" pitchFamily="49" charset="0"/>
              </a:rPr>
              <a:t>IHelloWorldKnockoutWebPartProps</a:t>
            </a:r>
            <a:r>
              <a:rPr lang="en-US" sz="1200" dirty="0">
                <a:solidFill>
                  <a:srgbClr val="000000"/>
                </a:solidFill>
                <a:latin typeface="Consolas" panose="020B0609020204030204" pitchFamily="49" charset="0"/>
              </a:rPr>
              <a:t> </a:t>
            </a:r>
            <a:r>
              <a:rPr lang="en-US" sz="1200" dirty="0">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latin typeface="Consolas" panose="020B0609020204030204" pitchFamily="49" charset="0"/>
              </a:rPr>
              <a:t>shouter: </a:t>
            </a:r>
            <a:r>
              <a:rPr lang="en-US" sz="1200" dirty="0" err="1">
                <a:latin typeface="Consolas" panose="020B0609020204030204" pitchFamily="49" charset="0"/>
              </a:rPr>
              <a:t>KnockoutSubscribable</a:t>
            </a:r>
            <a:r>
              <a:rPr lang="en-US" sz="1200" dirty="0">
                <a:latin typeface="Consolas" panose="020B0609020204030204" pitchFamily="49" charset="0"/>
              </a:rPr>
              <a:t>&lt;{}&gt;;</a:t>
            </a:r>
          </a:p>
          <a:p>
            <a:r>
              <a:rPr lang="en-US" sz="1200" dirty="0">
                <a:latin typeface="Consolas" panose="020B0609020204030204" pitchFamily="49" charset="0"/>
              </a:rPr>
              <a:t>  context: </a:t>
            </a:r>
            <a:r>
              <a:rPr lang="en-US" sz="1200" dirty="0" err="1">
                <a:latin typeface="Consolas" panose="020B0609020204030204" pitchFamily="49" charset="0"/>
              </a:rPr>
              <a:t>IWebPartContext</a:t>
            </a:r>
            <a:r>
              <a:rPr lang="en-US" sz="1200" dirty="0">
                <a:latin typeface="Consolas" panose="020B0609020204030204" pitchFamily="49" charset="0"/>
              </a:rPr>
              <a:t>;</a:t>
            </a:r>
          </a:p>
          <a:p>
            <a:r>
              <a:rPr lang="en-US" sz="1200" dirty="0">
                <a:latin typeface="Consolas" panose="020B0609020204030204" pitchFamily="49" charset="0"/>
              </a:rPr>
              <a:t>}</a:t>
            </a:r>
          </a:p>
        </p:txBody>
      </p:sp>
      <p:sp>
        <p:nvSpPr>
          <p:cNvPr id="10" name="TextBox 9"/>
          <p:cNvSpPr txBox="1"/>
          <p:nvPr/>
        </p:nvSpPr>
        <p:spPr>
          <a:xfrm>
            <a:off x="599248" y="4497138"/>
            <a:ext cx="8073280" cy="1588127"/>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export interface </a:t>
            </a:r>
            <a:r>
              <a:rPr lang="en-US" sz="1200" dirty="0" err="1">
                <a:latin typeface="Consolas" panose="020B0609020204030204" pitchFamily="49" charset="0"/>
              </a:rPr>
              <a:t>IlistItems</a:t>
            </a:r>
            <a:r>
              <a:rPr lang="en-US" sz="1200" dirty="0">
                <a:latin typeface="Consolas" panose="020B0609020204030204" pitchFamily="49" charset="0"/>
              </a:rPr>
              <a:t> {</a:t>
            </a:r>
          </a:p>
          <a:p>
            <a:r>
              <a:rPr lang="en-US" sz="1200" dirty="0">
                <a:latin typeface="Consolas" panose="020B0609020204030204" pitchFamily="49" charset="0"/>
              </a:rPr>
              <a:t>   value: </a:t>
            </a:r>
            <a:r>
              <a:rPr lang="en-US" sz="1200" dirty="0" err="1">
                <a:latin typeface="Consolas" panose="020B0609020204030204" pitchFamily="49" charset="0"/>
              </a:rPr>
              <a:t>IlistItem</a:t>
            </a:r>
            <a:r>
              <a:rPr lang="en-US" sz="1200" dirty="0">
                <a:latin typeface="Consolas" panose="020B0609020204030204" pitchFamily="49" charset="0"/>
              </a:rPr>
              <a:t>[];</a:t>
            </a:r>
          </a:p>
          <a:p>
            <a:r>
              <a:rPr lang="en-US" sz="1200" dirty="0">
                <a:latin typeface="Consolas" panose="020B0609020204030204" pitchFamily="49" charset="0"/>
              </a:rPr>
              <a:t>}</a:t>
            </a:r>
            <a:endParaRPr lang="en-US" sz="1200" dirty="0">
              <a:solidFill>
                <a:srgbClr val="0000FF"/>
              </a:solidFill>
              <a:latin typeface="Consolas" panose="020B0609020204030204" pitchFamily="49" charset="0"/>
            </a:endParaRPr>
          </a:p>
          <a:p>
            <a:r>
              <a:rPr lang="en-US" sz="1200" dirty="0">
                <a:solidFill>
                  <a:srgbClr val="0000FF"/>
                </a:solidFill>
                <a:latin typeface="Consolas" panose="020B0609020204030204" pitchFamily="49" charset="0"/>
              </a:rPr>
              <a:t>export interface </a:t>
            </a:r>
            <a:r>
              <a:rPr lang="en-US" sz="1200" dirty="0" err="1">
                <a:latin typeface="Consolas" panose="020B0609020204030204" pitchFamily="49" charset="0"/>
              </a:rPr>
              <a:t>IlistItem</a:t>
            </a:r>
            <a:r>
              <a:rPr lang="en-US" sz="1200" dirty="0">
                <a:latin typeface="Consolas" panose="020B0609020204030204" pitchFamily="49" charset="0"/>
              </a:rPr>
              <a:t> {</a:t>
            </a:r>
          </a:p>
          <a:p>
            <a:r>
              <a:rPr lang="en-US" sz="1200" dirty="0">
                <a:latin typeface="Consolas" panose="020B0609020204030204" pitchFamily="49" charset="0"/>
              </a:rPr>
              <a:t>  Id: </a:t>
            </a:r>
            <a:r>
              <a:rPr lang="en-US" sz="1200" dirty="0">
                <a:solidFill>
                  <a:srgbClr val="0000FF"/>
                </a:solidFill>
                <a:latin typeface="Consolas" panose="020B0609020204030204" pitchFamily="49" charset="0"/>
              </a:rPr>
              <a:t>number</a:t>
            </a:r>
            <a:r>
              <a:rPr lang="en-US" sz="1200" dirty="0">
                <a:latin typeface="Consolas" panose="020B0609020204030204" pitchFamily="49" charset="0"/>
              </a:rPr>
              <a:t>;</a:t>
            </a:r>
          </a:p>
          <a:p>
            <a:r>
              <a:rPr lang="en-US" sz="1200" dirty="0">
                <a:latin typeface="Consolas" panose="020B0609020204030204" pitchFamily="49" charset="0"/>
              </a:rPr>
              <a:t>  Title: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a:t>
            </a:r>
          </a:p>
          <a:p>
            <a:r>
              <a:rPr lang="en-US" sz="1200" dirty="0">
                <a:latin typeface="Consolas" panose="020B0609020204030204" pitchFamily="49" charset="0"/>
              </a:rPr>
              <a:t>}</a:t>
            </a:r>
          </a:p>
        </p:txBody>
      </p:sp>
    </p:spTree>
    <p:extLst>
      <p:ext uri="{BB962C8B-B14F-4D97-AF65-F5344CB8AC3E}">
        <p14:creationId xmlns:p14="http://schemas.microsoft.com/office/powerpoint/2010/main" val="34281381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Define the Knockout view model</a:t>
            </a:r>
            <a:br>
              <a:rPr lang="en-US" dirty="0"/>
            </a:br>
            <a:endParaRPr lang="en-US" dirty="0"/>
          </a:p>
        </p:txBody>
      </p:sp>
      <p:sp>
        <p:nvSpPr>
          <p:cNvPr id="3" name="Text Placeholder 2"/>
          <p:cNvSpPr>
            <a:spLocks noGrp="1"/>
          </p:cNvSpPr>
          <p:nvPr>
            <p:ph type="body" sz="quarter" idx="10"/>
          </p:nvPr>
        </p:nvSpPr>
        <p:spPr>
          <a:xfrm>
            <a:off x="274638" y="1212850"/>
            <a:ext cx="11887200" cy="5392245"/>
          </a:xfrm>
        </p:spPr>
        <p:txBody>
          <a:bodyPr/>
          <a:lstStyle/>
          <a:p>
            <a:r>
              <a:rPr lang="en-US" sz="2400" dirty="0"/>
              <a:t>Define the private properties for internally use </a:t>
            </a:r>
          </a:p>
          <a:p>
            <a:endParaRPr lang="en-US" sz="2400" dirty="0"/>
          </a:p>
          <a:p>
            <a:endParaRPr lang="en-US" sz="2400" dirty="0"/>
          </a:p>
          <a:p>
            <a:r>
              <a:rPr lang="en-US" sz="2400" dirty="0"/>
              <a:t>Define the public properties that will be bound with the Knockout view</a:t>
            </a:r>
          </a:p>
          <a:p>
            <a:endParaRPr lang="en-US" sz="2400" dirty="0"/>
          </a:p>
          <a:p>
            <a:pPr marL="0" indent="0">
              <a:buNone/>
            </a:pPr>
            <a:endParaRPr lang="en-US" sz="2400" dirty="0"/>
          </a:p>
          <a:p>
            <a:pPr marL="0" indent="0">
              <a:buNone/>
            </a:pPr>
            <a:endParaRPr lang="en-US" sz="2400" dirty="0"/>
          </a:p>
          <a:p>
            <a:endParaRPr lang="en-US" sz="2400" dirty="0"/>
          </a:p>
          <a:p>
            <a:pPr marL="0" indent="0">
              <a:buNone/>
            </a:pPr>
            <a:endParaRPr lang="en-US" sz="2400" dirty="0"/>
          </a:p>
          <a:p>
            <a:endParaRPr lang="en-US" sz="2400" dirty="0"/>
          </a:p>
          <a:p>
            <a:r>
              <a:rPr lang="en-US" sz="2400" dirty="0"/>
              <a:t>Define the private methods for internal use</a:t>
            </a:r>
          </a:p>
          <a:p>
            <a:r>
              <a:rPr lang="en-US" sz="2400" dirty="0"/>
              <a:t>Define the constructor to initialize the view model</a:t>
            </a:r>
          </a:p>
          <a:p>
            <a:r>
              <a:rPr lang="en-US" sz="2400" dirty="0"/>
              <a:t>Define the public methods that will be bound with behaviors of the Knockout view</a:t>
            </a:r>
          </a:p>
        </p:txBody>
      </p:sp>
      <p:sp>
        <p:nvSpPr>
          <p:cNvPr id="7" name="TextBox 6"/>
          <p:cNvSpPr txBox="1"/>
          <p:nvPr/>
        </p:nvSpPr>
        <p:spPr>
          <a:xfrm>
            <a:off x="591671" y="1660012"/>
            <a:ext cx="8074838" cy="757130"/>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private </a:t>
            </a:r>
            <a:r>
              <a:rPr lang="en-US" sz="1000" dirty="0">
                <a:latin typeface="Consolas" panose="020B0609020204030204" pitchFamily="49" charset="0"/>
              </a:rPr>
              <a:t>_context: </a:t>
            </a:r>
            <a:r>
              <a:rPr lang="en-US" sz="1000" dirty="0" err="1">
                <a:latin typeface="Consolas" panose="020B0609020204030204" pitchFamily="49" charset="0"/>
              </a:rPr>
              <a:t>IWebPartContext</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private </a:t>
            </a:r>
            <a:r>
              <a:rPr lang="en-US" sz="1000" dirty="0">
                <a:latin typeface="Consolas" panose="020B0609020204030204" pitchFamily="49" charset="0"/>
              </a:rPr>
              <a:t>_</a:t>
            </a:r>
            <a:r>
              <a:rPr lang="en-US" sz="1000" dirty="0" err="1">
                <a:latin typeface="Consolas" panose="020B0609020204030204" pitchFamily="49" charset="0"/>
              </a:rPr>
              <a:t>listName</a:t>
            </a:r>
            <a:r>
              <a:rPr lang="en-US" sz="1000" dirty="0">
                <a:latin typeface="Consolas" panose="020B0609020204030204" pitchFamily="49" charset="0"/>
              </a:rPr>
              <a:t>: string = </a:t>
            </a:r>
            <a:r>
              <a:rPr lang="en-US" sz="1000" dirty="0">
                <a:solidFill>
                  <a:srgbClr val="A31515"/>
                </a:solidFill>
                <a:latin typeface="Consolas" panose="020B0609020204030204" pitchFamily="49" charset="0"/>
              </a:rPr>
              <a:t>"Test"</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private </a:t>
            </a:r>
            <a:r>
              <a:rPr lang="en-US" sz="1000" dirty="0">
                <a:latin typeface="Consolas" panose="020B0609020204030204" pitchFamily="49" charset="0"/>
              </a:rPr>
              <a:t>_</a:t>
            </a:r>
            <a:r>
              <a:rPr lang="en-US" sz="1000" dirty="0" err="1">
                <a:latin typeface="Consolas" panose="020B0609020204030204" pitchFamily="49" charset="0"/>
              </a:rPr>
              <a:t>listItemEntityTypeFullName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a:t>
            </a:r>
          </a:p>
        </p:txBody>
      </p:sp>
      <p:sp>
        <p:nvSpPr>
          <p:cNvPr id="8" name="TextBox 7"/>
          <p:cNvSpPr txBox="1"/>
          <p:nvPr/>
        </p:nvSpPr>
        <p:spPr>
          <a:xfrm>
            <a:off x="591671" y="2777182"/>
            <a:ext cx="8074838" cy="2603790"/>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public </a:t>
            </a:r>
            <a:r>
              <a:rPr lang="en-US" sz="1000" dirty="0">
                <a:latin typeface="Consolas" panose="020B0609020204030204" pitchFamily="49" charset="0"/>
              </a:rPr>
              <a:t>description: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rowClass</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styles.row</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columnClass</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styles.column</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titleClass</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styles.title</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subtitleClass</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styles.subtitle</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descriptionClass</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latin typeface="Consolas" panose="020B0609020204030204" pitchFamily="49" charset="0"/>
              </a:rPr>
              <a:t>styles.description</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buttonClass</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ms</a:t>
            </a:r>
            <a:r>
              <a:rPr lang="en-US" sz="1000" dirty="0">
                <a:solidFill>
                  <a:srgbClr val="A31515"/>
                </a:solidFill>
                <a:latin typeface="Consolas" panose="020B0609020204030204" pitchFamily="49" charset="0"/>
              </a:rPr>
              <a:t>-Button ${</a:t>
            </a:r>
            <a:r>
              <a:rPr lang="en-US" sz="1000" dirty="0" err="1">
                <a:solidFill>
                  <a:srgbClr val="A31515"/>
                </a:solidFill>
                <a:latin typeface="Consolas" panose="020B0609020204030204" pitchFamily="49" charset="0"/>
              </a:rPr>
              <a:t>styles.button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listName</a:t>
            </a:r>
            <a:r>
              <a:rPr lang="en-US" sz="1000" dirty="0">
                <a:latin typeface="Consolas" panose="020B0609020204030204" pitchFamily="49" charset="0"/>
              </a:rPr>
              <a:t>: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._</a:t>
            </a:r>
            <a:r>
              <a:rPr lang="en-US" sz="1000" dirty="0" err="1">
                <a:latin typeface="Consolas" panose="020B0609020204030204" pitchFamily="49" charset="0"/>
              </a:rPr>
              <a:t>listName</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listItems</a:t>
            </a:r>
            <a:r>
              <a:rPr lang="en-US" sz="1000" dirty="0">
                <a:latin typeface="Consolas" panose="020B0609020204030204" pitchFamily="49" charset="0"/>
              </a:rPr>
              <a:t>: </a:t>
            </a:r>
            <a:r>
              <a:rPr lang="en-US" sz="1000" dirty="0" err="1">
                <a:latin typeface="Consolas" panose="020B0609020204030204" pitchFamily="49" charset="0"/>
              </a:rPr>
              <a:t>KnockoutObservableArray</a:t>
            </a:r>
            <a:r>
              <a:rPr lang="en-US" sz="1000" dirty="0">
                <a:latin typeface="Consolas" panose="020B0609020204030204" pitchFamily="49" charset="0"/>
              </a:rPr>
              <a:t>&lt;</a:t>
            </a:r>
            <a:r>
              <a:rPr lang="en-US" sz="1000" dirty="0" err="1">
                <a:solidFill>
                  <a:srgbClr val="0000FF"/>
                </a:solidFill>
                <a:latin typeface="Consolas" panose="020B0609020204030204" pitchFamily="49" charset="0"/>
              </a:rPr>
              <a:t>IlistItem</a:t>
            </a:r>
            <a:r>
              <a:rPr lang="en-US" sz="1000" dirty="0">
                <a:latin typeface="Consolas" panose="020B0609020204030204" pitchFamily="49" charset="0"/>
              </a:rPr>
              <a:t>&gt; = </a:t>
            </a:r>
            <a:r>
              <a:rPr lang="en-US" sz="1000" dirty="0" err="1">
                <a:latin typeface="Consolas" panose="020B0609020204030204" pitchFamily="49" charset="0"/>
              </a:rPr>
              <a:t>ko.observableArray</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isAdding</a:t>
            </a:r>
            <a:r>
              <a:rPr lang="en-US" sz="1000" dirty="0">
                <a:latin typeface="Consolas" panose="020B0609020204030204" pitchFamily="49" charset="0"/>
              </a:rPr>
              <a:t>: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err="1">
                <a:solidFill>
                  <a:srgbClr val="0000FF"/>
                </a:solidFill>
                <a:latin typeface="Consolas" panose="020B0609020204030204" pitchFamily="49" charset="0"/>
              </a:rPr>
              <a:t>boolean</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hasError</a:t>
            </a:r>
            <a:r>
              <a:rPr lang="en-US" sz="1000" dirty="0">
                <a:latin typeface="Consolas" panose="020B0609020204030204" pitchFamily="49" charset="0"/>
              </a:rPr>
              <a:t>: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err="1">
                <a:solidFill>
                  <a:srgbClr val="0000FF"/>
                </a:solidFill>
                <a:latin typeface="Consolas" panose="020B0609020204030204" pitchFamily="49" charset="0"/>
              </a:rPr>
              <a:t>boolean</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message: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solidFill>
                  <a:srgbClr val="0000FF"/>
                </a:solidFill>
                <a:latin typeface="Consolas" panose="020B0609020204030204" pitchFamily="49" charset="0"/>
              </a:rPr>
              <a:t>public</a:t>
            </a:r>
            <a:r>
              <a:rPr lang="en-US" sz="1000" dirty="0">
                <a:latin typeface="Consolas" panose="020B0609020204030204" pitchFamily="49" charset="0"/>
              </a:rPr>
              <a:t> </a:t>
            </a:r>
            <a:r>
              <a:rPr lang="en-US" sz="1000" dirty="0" err="1">
                <a:latin typeface="Consolas" panose="020B0609020204030204" pitchFamily="49" charset="0"/>
              </a:rPr>
              <a:t>newItemTitle</a:t>
            </a:r>
            <a:r>
              <a:rPr lang="en-US" sz="1000" dirty="0">
                <a:latin typeface="Consolas" panose="020B0609020204030204" pitchFamily="49" charset="0"/>
              </a:rPr>
              <a:t>: </a:t>
            </a:r>
            <a:r>
              <a:rPr lang="en-US" sz="1000" dirty="0" err="1">
                <a:latin typeface="Consolas" panose="020B0609020204030204" pitchFamily="49" charset="0"/>
              </a:rPr>
              <a:t>KnockoutObservable</a:t>
            </a:r>
            <a:r>
              <a:rPr lang="en-US" sz="1000" dirty="0">
                <a:latin typeface="Consolas" panose="020B0609020204030204" pitchFamily="49" charset="0"/>
              </a:rPr>
              <a:t>&lt;</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&gt; = </a:t>
            </a:r>
            <a:r>
              <a:rPr lang="en-US" sz="1000" dirty="0" err="1">
                <a:latin typeface="Consolas" panose="020B0609020204030204" pitchFamily="49" charset="0"/>
              </a:rPr>
              <a:t>ko.observable</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p:txBody>
      </p:sp>
    </p:spTree>
    <p:extLst>
      <p:ext uri="{BB962C8B-B14F-4D97-AF65-F5344CB8AC3E}">
        <p14:creationId xmlns:p14="http://schemas.microsoft.com/office/powerpoint/2010/main" val="293718504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255728"/>
          </a:xfrm>
        </p:spPr>
        <p:txBody>
          <a:bodyPr/>
          <a:lstStyle/>
          <a:p>
            <a:r>
              <a:rPr lang="en-US" sz="2400" dirty="0"/>
              <a:t>To Create and Update list items you must specify the item type in the request body</a:t>
            </a:r>
          </a:p>
          <a:p>
            <a:r>
              <a:rPr lang="en-US" sz="2400" dirty="0"/>
              <a:t>To get a List Item Entity Type, get the property for the list, then parse the </a:t>
            </a:r>
            <a:r>
              <a:rPr lang="en-US" sz="2400" dirty="0" err="1"/>
              <a:t>ListItemEntityTypeFullName</a:t>
            </a:r>
            <a:r>
              <a:rPr lang="en-US" sz="2400" dirty="0"/>
              <a:t> value</a:t>
            </a:r>
          </a:p>
        </p:txBody>
      </p:sp>
      <p:sp>
        <p:nvSpPr>
          <p:cNvPr id="3" name="Title 2"/>
          <p:cNvSpPr>
            <a:spLocks noGrp="1"/>
          </p:cNvSpPr>
          <p:nvPr>
            <p:ph type="title"/>
          </p:nvPr>
        </p:nvSpPr>
        <p:spPr/>
        <p:txBody>
          <a:bodyPr/>
          <a:lstStyle/>
          <a:p>
            <a:r>
              <a:rPr lang="en-US" dirty="0"/>
              <a:t>Get the List Item Entity Type</a:t>
            </a:r>
          </a:p>
        </p:txBody>
      </p:sp>
      <p:sp>
        <p:nvSpPr>
          <p:cNvPr id="5" name="TextBox 4"/>
          <p:cNvSpPr txBox="1"/>
          <p:nvPr/>
        </p:nvSpPr>
        <p:spPr>
          <a:xfrm>
            <a:off x="510133" y="2460806"/>
            <a:ext cx="11416209" cy="2480679"/>
          </a:xfrm>
          <a:prstGeom prst="rect">
            <a:avLst/>
          </a:prstGeom>
          <a:noFill/>
        </p:spPr>
        <p:txBody>
          <a:bodyPr wrap="square" lIns="182880" tIns="146304" rIns="182880" bIns="146304" rtlCol="0">
            <a:spAutoFit/>
          </a:bodyPr>
          <a:lstStyle/>
          <a:p>
            <a:r>
              <a:rPr lang="en-US" sz="1600" dirty="0">
                <a:solidFill>
                  <a:srgbClr val="0000FF"/>
                </a:solidFill>
                <a:latin typeface="Consolas" panose="020B0609020204030204" pitchFamily="49" charset="0"/>
              </a:rPr>
              <a:t> </a:t>
            </a:r>
            <a:r>
              <a:rPr lang="en-US" sz="1400" dirty="0">
                <a:solidFill>
                  <a:srgbClr val="0000FF"/>
                </a:solidFill>
                <a:latin typeface="Consolas" panose="020B0609020204030204" pitchFamily="49" charset="0"/>
              </a:rPr>
              <a:t>private </a:t>
            </a:r>
            <a:r>
              <a:rPr lang="en-US" sz="1400" dirty="0">
                <a:latin typeface="Consolas" panose="020B0609020204030204" pitchFamily="49" charset="0"/>
              </a:rPr>
              <a:t>_</a:t>
            </a:r>
            <a:r>
              <a:rPr lang="en-US" sz="1400" dirty="0" err="1">
                <a:latin typeface="Consolas" panose="020B0609020204030204" pitchFamily="49" charset="0"/>
              </a:rPr>
              <a:t>getListItemEntityTypeFullName</a:t>
            </a:r>
            <a:r>
              <a:rPr lang="en-US" sz="1400" dirty="0">
                <a:latin typeface="Consolas" panose="020B0609020204030204" pitchFamily="49" charset="0"/>
              </a:rPr>
              <a:t>(context: </a:t>
            </a:r>
            <a:r>
              <a:rPr lang="en-US" sz="1400" dirty="0" err="1">
                <a:latin typeface="Consolas" panose="020B0609020204030204" pitchFamily="49" charset="0"/>
              </a:rPr>
              <a:t>IWebPartContext</a:t>
            </a:r>
            <a:r>
              <a:rPr lang="en-US" sz="1400" dirty="0">
                <a:latin typeface="Consolas" panose="020B0609020204030204" pitchFamily="49" charset="0"/>
              </a:rPr>
              <a:t>):Promise&lt;</a:t>
            </a:r>
            <a:r>
              <a:rPr lang="en-US" sz="1400" dirty="0">
                <a:solidFill>
                  <a:srgbClr val="0000FF"/>
                </a:solidFill>
                <a:latin typeface="Consolas" panose="020B0609020204030204" pitchFamily="49" charset="0"/>
              </a:rPr>
              <a:t>string</a:t>
            </a:r>
            <a:r>
              <a:rPr lang="en-US" sz="1400" dirty="0">
                <a:latin typeface="Consolas" panose="020B0609020204030204" pitchFamily="49" charset="0"/>
              </a:rPr>
              <a:t>&gt;{</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err="1">
                <a:latin typeface="Consolas" panose="020B0609020204030204" pitchFamily="49" charset="0"/>
              </a:rPr>
              <a:t>context.spHttpClient.get</a:t>
            </a:r>
            <a:r>
              <a:rPr lang="en-US" sz="1400" dirty="0">
                <a:latin typeface="Consolas" panose="020B0609020204030204" pitchFamily="49" charset="0"/>
              </a:rPr>
              <a:t>(</a:t>
            </a:r>
            <a:r>
              <a:rPr lang="en-US" sz="1400" dirty="0" err="1">
                <a:latin typeface="Consolas" panose="020B0609020204030204" pitchFamily="49" charset="0"/>
              </a:rPr>
              <a:t>context.pageContext</a:t>
            </a:r>
            <a:r>
              <a:rPr lang="en-US" sz="1400" dirty="0">
                <a:latin typeface="Consolas" panose="020B0609020204030204" pitchFamily="49" charset="0"/>
              </a:rPr>
              <a:t>[</a:t>
            </a:r>
            <a:r>
              <a:rPr lang="en-US" sz="1400" dirty="0">
                <a:solidFill>
                  <a:srgbClr val="A31515"/>
                </a:solidFill>
                <a:latin typeface="Consolas" panose="020B0609020204030204" pitchFamily="49" charset="0"/>
              </a:rPr>
              <a:t>"web"</a:t>
            </a:r>
            <a:r>
              <a:rPr lang="en-US" sz="1400" dirty="0">
                <a:latin typeface="Consolas" panose="020B0609020204030204" pitchFamily="49" charset="0"/>
              </a:rPr>
              <a:t>][</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absoluteUrl</a:t>
            </a:r>
            <a:r>
              <a:rPr lang="en-US" sz="1400" dirty="0">
                <a:solidFill>
                  <a:srgbClr val="A31515"/>
                </a:solidFill>
                <a:latin typeface="Consolas" panose="020B0609020204030204" pitchFamily="49" charset="0"/>
              </a:rPr>
              <a:t>"</a:t>
            </a:r>
            <a:r>
              <a:rPr lang="en-US" sz="1400" dirty="0">
                <a:latin typeface="Consolas" panose="020B0609020204030204" pitchFamily="49" charset="0"/>
              </a:rPr>
              <a:t>]</a:t>
            </a:r>
          </a:p>
          <a:p>
            <a:r>
              <a:rPr lang="en-US" sz="1400" dirty="0">
                <a:latin typeface="Consolas" panose="020B0609020204030204" pitchFamily="49" charset="0"/>
              </a:rPr>
              <a:t>      + </a:t>
            </a:r>
            <a:r>
              <a:rPr lang="en-US" sz="1400" dirty="0">
                <a:solidFill>
                  <a:srgbClr val="A31515"/>
                </a:solidFill>
                <a:latin typeface="Consolas" panose="020B0609020204030204" pitchFamily="49" charset="0"/>
              </a:rPr>
              <a:t>`/_</a:t>
            </a:r>
            <a:r>
              <a:rPr lang="en-US" sz="1400" dirty="0" err="1">
                <a:solidFill>
                  <a:srgbClr val="A31515"/>
                </a:solidFill>
                <a:latin typeface="Consolas" panose="020B0609020204030204" pitchFamily="49" charset="0"/>
              </a:rPr>
              <a:t>api</a:t>
            </a:r>
            <a:r>
              <a:rPr lang="en-US" sz="1400" dirty="0">
                <a:solidFill>
                  <a:srgbClr val="A31515"/>
                </a:solidFill>
                <a:latin typeface="Consolas" panose="020B0609020204030204" pitchFamily="49" charset="0"/>
              </a:rPr>
              <a:t>/web/lists/</a:t>
            </a:r>
            <a:r>
              <a:rPr lang="en-US" sz="1400" dirty="0" err="1">
                <a:solidFill>
                  <a:srgbClr val="A31515"/>
                </a:solidFill>
                <a:latin typeface="Consolas" panose="020B0609020204030204" pitchFamily="49" charset="0"/>
              </a:rPr>
              <a:t>GetByTitle</a:t>
            </a:r>
            <a:r>
              <a:rPr lang="en-US" sz="1400" dirty="0">
                <a:solidFill>
                  <a:srgbClr val="A31515"/>
                </a:solidFill>
                <a:latin typeface="Consolas" panose="020B0609020204030204" pitchFamily="49" charset="0"/>
              </a:rPr>
              <a:t>('${this._</a:t>
            </a:r>
            <a:r>
              <a:rPr lang="en-US" sz="1400" dirty="0" err="1">
                <a:solidFill>
                  <a:srgbClr val="A31515"/>
                </a:solidFill>
                <a:latin typeface="Consolas" panose="020B0609020204030204" pitchFamily="49" charset="0"/>
              </a:rPr>
              <a:t>listName</a:t>
            </a:r>
            <a:r>
              <a:rPr lang="en-US" sz="1400" dirty="0">
                <a:solidFill>
                  <a:srgbClr val="A31515"/>
                </a:solidFill>
                <a:latin typeface="Consolas" panose="020B0609020204030204" pitchFamily="49" charset="0"/>
              </a:rPr>
              <a:t>}')`</a:t>
            </a:r>
            <a:r>
              <a:rPr lang="en-US" sz="1400" dirty="0">
                <a:latin typeface="Consolas" panose="020B0609020204030204" pitchFamily="49" charset="0"/>
              </a:rPr>
              <a:t>, SPHttpClient.configurations.v1)</a:t>
            </a:r>
          </a:p>
          <a:p>
            <a:r>
              <a:rPr lang="en-US" sz="1400" dirty="0">
                <a:latin typeface="Consolas" panose="020B0609020204030204" pitchFamily="49" charset="0"/>
              </a:rPr>
              <a:t>      .then((response: Response) =&gt; {</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a:t>
            </a:r>
            <a:r>
              <a:rPr lang="en-US" sz="1400" dirty="0" err="1">
                <a:latin typeface="Consolas" panose="020B0609020204030204" pitchFamily="49" charset="0"/>
              </a:rPr>
              <a:t>response.json</a:t>
            </a:r>
            <a:r>
              <a:rPr lang="en-US" sz="1400" dirty="0">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.then((value) =&gt; {</a:t>
            </a:r>
          </a:p>
          <a:p>
            <a:r>
              <a:rPr lang="en-US" sz="1400" dirty="0">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latin typeface="Consolas" panose="020B0609020204030204" pitchFamily="49" charset="0"/>
              </a:rPr>
              <a:t> value[</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ListItemEntityTypeFullName</a:t>
            </a:r>
            <a:r>
              <a:rPr lang="en-US" sz="1400" dirty="0">
                <a:solidFill>
                  <a:srgbClr val="A31515"/>
                </a:solidFill>
                <a:latin typeface="Consolas" panose="020B0609020204030204" pitchFamily="49" charset="0"/>
              </a:rPr>
              <a:t>"</a:t>
            </a:r>
            <a:r>
              <a:rPr lang="en-US" sz="1400" dirty="0">
                <a:latin typeface="Consolas" panose="020B0609020204030204" pitchFamily="49" charset="0"/>
              </a:rPr>
              <a:t>];</a:t>
            </a:r>
          </a:p>
          <a:p>
            <a:r>
              <a:rPr lang="en-US" sz="1400" dirty="0">
                <a:latin typeface="Consolas" panose="020B0609020204030204" pitchFamily="49" charset="0"/>
              </a:rPr>
              <a:t>      });</a:t>
            </a:r>
          </a:p>
          <a:p>
            <a:r>
              <a:rPr lang="en-US" sz="1400" dirty="0">
                <a:latin typeface="Consolas" panose="020B0609020204030204" pitchFamily="49" charset="0"/>
              </a:rPr>
              <a:t> }</a:t>
            </a:r>
          </a:p>
        </p:txBody>
      </p:sp>
    </p:spTree>
    <p:extLst>
      <p:ext uri="{BB962C8B-B14F-4D97-AF65-F5344CB8AC3E}">
        <p14:creationId xmlns:p14="http://schemas.microsoft.com/office/powerpoint/2010/main" val="130078588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74131" y="1212850"/>
            <a:ext cx="11687707" cy="517065"/>
          </a:xfrm>
        </p:spPr>
        <p:txBody>
          <a:bodyPr/>
          <a:lstStyle/>
          <a:p>
            <a:pPr marL="0" indent="0">
              <a:buNone/>
            </a:pPr>
            <a:r>
              <a:rPr lang="en-US" sz="2400" dirty="0"/>
              <a:t>Use the SharePoint context </a:t>
            </a:r>
            <a:r>
              <a:rPr lang="en-US" sz="2400" dirty="0" err="1"/>
              <a:t>httpClient</a:t>
            </a:r>
            <a:r>
              <a:rPr lang="en-US" sz="2400" dirty="0"/>
              <a:t> to call the SharePoint REST APIs</a:t>
            </a:r>
          </a:p>
        </p:txBody>
      </p:sp>
      <p:sp>
        <p:nvSpPr>
          <p:cNvPr id="3" name="Title 2"/>
          <p:cNvSpPr>
            <a:spLocks noGrp="1"/>
          </p:cNvSpPr>
          <p:nvPr>
            <p:ph type="title"/>
          </p:nvPr>
        </p:nvSpPr>
        <p:spPr/>
        <p:txBody>
          <a:bodyPr/>
          <a:lstStyle/>
          <a:p>
            <a:r>
              <a:rPr lang="en-US"/>
              <a:t>Reading list items</a:t>
            </a:r>
          </a:p>
        </p:txBody>
      </p:sp>
      <p:sp>
        <p:nvSpPr>
          <p:cNvPr id="5" name="TextBox 4"/>
          <p:cNvSpPr txBox="1"/>
          <p:nvPr/>
        </p:nvSpPr>
        <p:spPr>
          <a:xfrm>
            <a:off x="471766" y="1769070"/>
            <a:ext cx="11690072" cy="3619452"/>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 private </a:t>
            </a:r>
            <a:r>
              <a:rPr lang="en-US" sz="1200" dirty="0" err="1">
                <a:latin typeface="Consolas" panose="020B0609020204030204" pitchFamily="49" charset="0"/>
              </a:rPr>
              <a:t>getListItems</a:t>
            </a:r>
            <a:r>
              <a:rPr lang="en-US" sz="1200" dirty="0">
                <a:latin typeface="Consolas" panose="020B0609020204030204" pitchFamily="49" charset="0"/>
              </a:rPr>
              <a:t>(): Promise&lt;</a:t>
            </a:r>
            <a:r>
              <a:rPr lang="en-US" sz="1200" dirty="0" err="1">
                <a:latin typeface="Consolas" panose="020B0609020204030204" pitchFamily="49" charset="0"/>
              </a:rPr>
              <a:t>IlistItems</a:t>
            </a:r>
            <a:r>
              <a:rPr lang="en-US" sz="1200" dirty="0">
                <a:latin typeface="Consolas" panose="020B0609020204030204" pitchFamily="49" charset="0"/>
              </a:rPr>
              <a:t>&gt;{</a:t>
            </a:r>
          </a:p>
          <a:p>
            <a:r>
              <a:rPr lang="en-US" sz="1200" dirty="0">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latin typeface="Consolas" panose="020B0609020204030204" pitchFamily="49" charset="0"/>
              </a:rPr>
              <a:t> </a:t>
            </a:r>
            <a:r>
              <a:rPr lang="en-US" sz="1200" dirty="0">
                <a:solidFill>
                  <a:srgbClr val="0000FF"/>
                </a:solidFill>
                <a:latin typeface="Consolas" panose="020B0609020204030204" pitchFamily="49" charset="0"/>
              </a:rPr>
              <a:t>this</a:t>
            </a:r>
            <a:r>
              <a:rPr lang="en-US" sz="1200" dirty="0">
                <a:latin typeface="Consolas" panose="020B0609020204030204" pitchFamily="49" charset="0"/>
              </a:rPr>
              <a:t>._</a:t>
            </a:r>
            <a:r>
              <a:rPr lang="en-US" sz="1200" dirty="0" err="1">
                <a:latin typeface="Consolas" panose="020B0609020204030204" pitchFamily="49" charset="0"/>
              </a:rPr>
              <a:t>context.spHttpClient.get</a:t>
            </a:r>
            <a:r>
              <a:rPr lang="en-US" sz="1200" dirty="0">
                <a:latin typeface="Consolas" panose="020B0609020204030204" pitchFamily="49" charset="0"/>
              </a:rPr>
              <a:t>(</a:t>
            </a:r>
            <a:r>
              <a:rPr lang="en-US" sz="1200" dirty="0">
                <a:solidFill>
                  <a:srgbClr val="0000FF"/>
                </a:solidFill>
                <a:latin typeface="Consolas" panose="020B0609020204030204" pitchFamily="49" charset="0"/>
              </a:rPr>
              <a:t>this</a:t>
            </a:r>
            <a:r>
              <a:rPr lang="en-US" sz="1200" dirty="0">
                <a:latin typeface="Consolas" panose="020B0609020204030204" pitchFamily="49" charset="0"/>
              </a:rPr>
              <a:t>._</a:t>
            </a:r>
            <a:r>
              <a:rPr lang="en-US" sz="1200" dirty="0" err="1">
                <a:latin typeface="Consolas" panose="020B0609020204030204" pitchFamily="49" charset="0"/>
              </a:rPr>
              <a:t>context.pageContext</a:t>
            </a:r>
            <a:r>
              <a:rPr lang="en-US" sz="1200" dirty="0">
                <a:latin typeface="Consolas" panose="020B0609020204030204" pitchFamily="49" charset="0"/>
              </a:rPr>
              <a:t>[</a:t>
            </a:r>
            <a:r>
              <a:rPr lang="en-US" sz="1200" dirty="0">
                <a:solidFill>
                  <a:srgbClr val="A31515"/>
                </a:solidFill>
                <a:latin typeface="Consolas" panose="020B0609020204030204" pitchFamily="49" charset="0"/>
              </a:rPr>
              <a:t>"web"</a:t>
            </a:r>
            <a:r>
              <a:rPr lang="en-US" sz="1200" dirty="0">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absoluteUrl</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 </a:t>
            </a:r>
            <a:r>
              <a:rPr lang="en-US" sz="1200" dirty="0">
                <a:solidFill>
                  <a:srgbClr val="A31515"/>
                </a:solidFill>
                <a:latin typeface="Consolas" panose="020B0609020204030204" pitchFamily="49" charset="0"/>
              </a:rPr>
              <a:t>`/_</a:t>
            </a:r>
            <a:r>
              <a:rPr lang="en-US" sz="1200" dirty="0" err="1">
                <a:solidFill>
                  <a:srgbClr val="A31515"/>
                </a:solidFill>
                <a:latin typeface="Consolas" panose="020B0609020204030204" pitchFamily="49" charset="0"/>
              </a:rPr>
              <a:t>api</a:t>
            </a:r>
            <a:r>
              <a:rPr lang="en-US" sz="1200" dirty="0">
                <a:solidFill>
                  <a:srgbClr val="A31515"/>
                </a:solidFill>
                <a:latin typeface="Consolas" panose="020B0609020204030204" pitchFamily="49" charset="0"/>
              </a:rPr>
              <a:t>/web/lists/</a:t>
            </a:r>
            <a:r>
              <a:rPr lang="en-US" sz="1200" dirty="0" err="1">
                <a:solidFill>
                  <a:srgbClr val="A31515"/>
                </a:solidFill>
                <a:latin typeface="Consolas" panose="020B0609020204030204" pitchFamily="49" charset="0"/>
              </a:rPr>
              <a:t>GetByTitle</a:t>
            </a:r>
            <a:r>
              <a:rPr lang="en-US" sz="1200" dirty="0">
                <a:solidFill>
                  <a:srgbClr val="A31515"/>
                </a:solidFill>
                <a:latin typeface="Consolas" panose="020B0609020204030204" pitchFamily="49" charset="0"/>
              </a:rPr>
              <a:t>('${this._</a:t>
            </a:r>
            <a:r>
              <a:rPr lang="en-US" sz="1200" dirty="0" err="1">
                <a:solidFill>
                  <a:srgbClr val="A31515"/>
                </a:solidFill>
                <a:latin typeface="Consolas" panose="020B0609020204030204" pitchFamily="49" charset="0"/>
              </a:rPr>
              <a:t>listName</a:t>
            </a:r>
            <a:r>
              <a:rPr lang="en-US" sz="1200" dirty="0">
                <a:solidFill>
                  <a:srgbClr val="A31515"/>
                </a:solidFill>
                <a:latin typeface="Consolas" panose="020B0609020204030204" pitchFamily="49" charset="0"/>
              </a:rPr>
              <a:t>}')/items?$select=</a:t>
            </a:r>
            <a:r>
              <a:rPr lang="en-US" sz="1200" dirty="0" err="1">
                <a:solidFill>
                  <a:srgbClr val="A31515"/>
                </a:solidFill>
                <a:latin typeface="Consolas" panose="020B0609020204030204" pitchFamily="49" charset="0"/>
              </a:rPr>
              <a:t>Id,Title</a:t>
            </a:r>
            <a:r>
              <a:rPr lang="en-US" sz="1200" dirty="0">
                <a:solidFill>
                  <a:srgbClr val="A31515"/>
                </a:solidFill>
                <a:latin typeface="Consolas" panose="020B0609020204030204" pitchFamily="49" charset="0"/>
              </a:rPr>
              <a:t>`</a:t>
            </a:r>
            <a:r>
              <a:rPr lang="en-US" sz="1200" dirty="0">
                <a:latin typeface="Consolas" panose="020B0609020204030204" pitchFamily="49" charset="0"/>
              </a:rPr>
              <a:t>, SPHttpClient.configurations.v1)</a:t>
            </a:r>
          </a:p>
          <a:p>
            <a:r>
              <a:rPr lang="en-US" sz="1200" dirty="0">
                <a:latin typeface="Consolas" panose="020B0609020204030204" pitchFamily="49" charset="0"/>
              </a:rPr>
              <a:t>    .then((response: Response): Promise&lt;</a:t>
            </a:r>
            <a:r>
              <a:rPr lang="en-US" sz="1200" dirty="0">
                <a:solidFill>
                  <a:srgbClr val="0000FF"/>
                </a:solidFill>
                <a:latin typeface="Consolas" panose="020B0609020204030204" pitchFamily="49" charset="0"/>
              </a:rPr>
              <a:t>any</a:t>
            </a:r>
            <a:r>
              <a:rPr lang="en-US" sz="1200" dirty="0">
                <a:latin typeface="Consolas" panose="020B0609020204030204" pitchFamily="49" charset="0"/>
              </a:rPr>
              <a:t>&gt; =&gt; {</a:t>
            </a:r>
          </a:p>
          <a:p>
            <a:r>
              <a:rPr lang="en-US" sz="1200" dirty="0">
                <a:latin typeface="Consolas" panose="020B0609020204030204" pitchFamily="49" charset="0"/>
              </a:rPr>
              <a:t>      return </a:t>
            </a:r>
            <a:r>
              <a:rPr lang="en-US" sz="1200" dirty="0" err="1">
                <a:latin typeface="Consolas" panose="020B0609020204030204" pitchFamily="49" charset="0"/>
              </a:rPr>
              <a:t>response.json</a:t>
            </a:r>
            <a:r>
              <a:rPr lang="en-US" sz="1200" dirty="0">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    .then((data: </a:t>
            </a:r>
            <a:r>
              <a:rPr lang="en-US" sz="1200" dirty="0">
                <a:solidFill>
                  <a:srgbClr val="0000FF"/>
                </a:solidFill>
                <a:latin typeface="Consolas" panose="020B0609020204030204" pitchFamily="49" charset="0"/>
              </a:rPr>
              <a:t>any</a:t>
            </a:r>
            <a:r>
              <a:rPr lang="en-US" sz="1200" dirty="0">
                <a:latin typeface="Consolas" panose="020B0609020204030204" pitchFamily="49" charset="0"/>
              </a:rPr>
              <a:t>) : </a:t>
            </a:r>
            <a:r>
              <a:rPr lang="en-US" sz="1200" dirty="0" err="1">
                <a:latin typeface="Consolas" panose="020B0609020204030204" pitchFamily="49" charset="0"/>
              </a:rPr>
              <a:t>IlistItems</a:t>
            </a:r>
            <a:r>
              <a:rPr lang="en-US" sz="1200" dirty="0">
                <a:latin typeface="Consolas" panose="020B0609020204030204" pitchFamily="49" charset="0"/>
              </a:rPr>
              <a:t> =&gt;{</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.message</a:t>
            </a:r>
            <a:r>
              <a:rPr lang="en-US" sz="1200" dirty="0">
                <a:latin typeface="Consolas" panose="020B0609020204030204" pitchFamily="49" charset="0"/>
              </a:rPr>
              <a:t>(</a:t>
            </a:r>
            <a:r>
              <a:rPr lang="en-US" sz="1200" dirty="0">
                <a:solidFill>
                  <a:srgbClr val="A31515"/>
                </a:solidFill>
                <a:latin typeface="Consolas" panose="020B0609020204030204" pitchFamily="49" charset="0"/>
              </a:rPr>
              <a:t>"Load</a:t>
            </a:r>
            <a:r>
              <a:rPr lang="en-US" sz="1200" dirty="0">
                <a:latin typeface="Consolas" panose="020B0609020204030204" pitchFamily="49" charset="0"/>
              </a:rPr>
              <a:t> </a:t>
            </a:r>
            <a:r>
              <a:rPr lang="en-US" sz="1200" dirty="0">
                <a:solidFill>
                  <a:srgbClr val="A31515"/>
                </a:solidFill>
                <a:latin typeface="Consolas" panose="020B0609020204030204" pitchFamily="49" charset="0"/>
              </a:rPr>
              <a:t>succeeded"</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.hasError</a:t>
            </a:r>
            <a:r>
              <a:rPr lang="en-US" sz="1200" dirty="0">
                <a:latin typeface="Consolas" panose="020B0609020204030204" pitchFamily="49" charset="0"/>
              </a:rPr>
              <a:t>(</a:t>
            </a:r>
            <a:r>
              <a:rPr lang="en-US" sz="1200" dirty="0">
                <a:solidFill>
                  <a:srgbClr val="0000FF"/>
                </a:solidFill>
                <a:latin typeface="Consolas" panose="020B0609020204030204" pitchFamily="49" charset="0"/>
              </a:rPr>
              <a:t>false</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const</a:t>
            </a:r>
            <a:r>
              <a:rPr lang="en-US" sz="1200" dirty="0">
                <a:latin typeface="Consolas" panose="020B0609020204030204" pitchFamily="49" charset="0"/>
              </a:rPr>
              <a:t> </a:t>
            </a:r>
            <a:r>
              <a:rPr lang="en-US" sz="1200" dirty="0" err="1">
                <a:latin typeface="Consolas" panose="020B0609020204030204" pitchFamily="49" charset="0"/>
              </a:rPr>
              <a:t>listData</a:t>
            </a:r>
            <a:r>
              <a:rPr lang="en-US" sz="1200" dirty="0">
                <a:latin typeface="Consolas" panose="020B0609020204030204" pitchFamily="49" charset="0"/>
              </a:rPr>
              <a:t>: </a:t>
            </a:r>
            <a:r>
              <a:rPr lang="en-US" sz="1200" dirty="0" err="1">
                <a:latin typeface="Consolas" panose="020B0609020204030204" pitchFamily="49" charset="0"/>
              </a:rPr>
              <a:t>IlistItems</a:t>
            </a:r>
            <a:r>
              <a:rPr lang="en-US" sz="1200" dirty="0">
                <a:latin typeface="Consolas" panose="020B0609020204030204" pitchFamily="49" charset="0"/>
              </a:rPr>
              <a:t> = { value: data[</a:t>
            </a:r>
            <a:r>
              <a:rPr lang="en-US" sz="1200" dirty="0">
                <a:solidFill>
                  <a:srgbClr val="A31515"/>
                </a:solidFill>
                <a:latin typeface="Consolas" panose="020B0609020204030204" pitchFamily="49" charset="0"/>
              </a:rPr>
              <a:t>"value"</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latin typeface="Consolas" panose="020B0609020204030204" pitchFamily="49" charset="0"/>
              </a:rPr>
              <a:t> </a:t>
            </a:r>
            <a:r>
              <a:rPr lang="en-US" sz="1200" dirty="0" err="1">
                <a:latin typeface="Consolas" panose="020B0609020204030204" pitchFamily="49" charset="0"/>
              </a:rPr>
              <a:t>listData</a:t>
            </a:r>
            <a:r>
              <a:rPr lang="en-US" sz="1200" dirty="0">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    (error: </a:t>
            </a:r>
            <a:r>
              <a:rPr lang="en-US" sz="1200" dirty="0">
                <a:solidFill>
                  <a:srgbClr val="0000FF"/>
                </a:solidFill>
                <a:latin typeface="Consolas" panose="020B0609020204030204" pitchFamily="49" charset="0"/>
              </a:rPr>
              <a:t>any</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.message</a:t>
            </a:r>
            <a:r>
              <a:rPr lang="en-US" sz="1200" dirty="0">
                <a:latin typeface="Consolas" panose="020B0609020204030204" pitchFamily="49" charset="0"/>
              </a:rPr>
              <a:t>(</a:t>
            </a:r>
            <a:r>
              <a:rPr lang="en-US" sz="1200" dirty="0">
                <a:solidFill>
                  <a:srgbClr val="A31515"/>
                </a:solidFill>
                <a:latin typeface="Consolas" panose="020B0609020204030204" pitchFamily="49" charset="0"/>
              </a:rPr>
              <a:t>"Load</a:t>
            </a:r>
            <a:r>
              <a:rPr lang="en-US" sz="1200" dirty="0">
                <a:latin typeface="Consolas" panose="020B0609020204030204" pitchFamily="49" charset="0"/>
              </a:rPr>
              <a:t> </a:t>
            </a:r>
            <a:r>
              <a:rPr lang="en-US" sz="1200" dirty="0">
                <a:solidFill>
                  <a:srgbClr val="A31515"/>
                </a:solidFill>
                <a:latin typeface="Consolas" panose="020B0609020204030204" pitchFamily="49" charset="0"/>
              </a:rPr>
              <a:t>failed"</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.hasError</a:t>
            </a:r>
            <a:r>
              <a:rPr lang="en-US" sz="1200" dirty="0">
                <a:latin typeface="Consolas" panose="020B0609020204030204" pitchFamily="49" charset="0"/>
              </a:rPr>
              <a:t>(</a:t>
            </a:r>
            <a:r>
              <a:rPr lang="en-US" sz="1200" dirty="0">
                <a:solidFill>
                  <a:srgbClr val="0000FF"/>
                </a:solidFill>
                <a:latin typeface="Consolas" panose="020B0609020204030204" pitchFamily="49" charset="0"/>
              </a:rPr>
              <a:t>true</a:t>
            </a:r>
            <a:r>
              <a:rPr lang="en-US" sz="1200" dirty="0">
                <a:latin typeface="Consolas" panose="020B0609020204030204" pitchFamily="49" charset="0"/>
              </a:rPr>
              <a:t>);</a:t>
            </a:r>
          </a:p>
          <a:p>
            <a:r>
              <a:rPr lang="en-US" sz="1200" dirty="0">
                <a:latin typeface="Consolas" panose="020B0609020204030204" pitchFamily="49" charset="0"/>
              </a:rPr>
              <a:t>    }) </a:t>
            </a:r>
            <a:r>
              <a:rPr lang="en-US" sz="1200" dirty="0">
                <a:solidFill>
                  <a:srgbClr val="0000FF"/>
                </a:solidFill>
                <a:latin typeface="Consolas" panose="020B0609020204030204" pitchFamily="49" charset="0"/>
              </a:rPr>
              <a:t>as</a:t>
            </a:r>
            <a:r>
              <a:rPr lang="en-US" sz="1200" dirty="0">
                <a:latin typeface="Consolas" panose="020B0609020204030204" pitchFamily="49" charset="0"/>
              </a:rPr>
              <a:t> Promise&lt;</a:t>
            </a:r>
            <a:r>
              <a:rPr lang="en-US" sz="1200" dirty="0" err="1">
                <a:latin typeface="Consolas" panose="020B0609020204030204" pitchFamily="49" charset="0"/>
              </a:rPr>
              <a:t>IlistItems</a:t>
            </a:r>
            <a:r>
              <a:rPr lang="en-US" sz="1200" dirty="0">
                <a:latin typeface="Consolas" panose="020B0609020204030204" pitchFamily="49" charset="0"/>
              </a:rPr>
              <a:t>&gt;;</a:t>
            </a:r>
          </a:p>
          <a:p>
            <a:r>
              <a:rPr lang="en-US" sz="1200" dirty="0">
                <a:latin typeface="Consolas" panose="020B0609020204030204" pitchFamily="49" charset="0"/>
              </a:rPr>
              <a:t>  }</a:t>
            </a:r>
          </a:p>
          <a:p>
            <a:r>
              <a:rPr lang="en-US" sz="1200" dirty="0">
                <a:latin typeface="Consolas" panose="020B0609020204030204" pitchFamily="49" charset="0"/>
              </a:rPr>
              <a:t>}</a:t>
            </a:r>
          </a:p>
        </p:txBody>
      </p:sp>
    </p:spTree>
    <p:extLst>
      <p:ext uri="{BB962C8B-B14F-4D97-AF65-F5344CB8AC3E}">
        <p14:creationId xmlns:p14="http://schemas.microsoft.com/office/powerpoint/2010/main" val="312703388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Constructor</a:t>
            </a:r>
            <a:br>
              <a:rPr lang="en-US"/>
            </a:br>
            <a:endParaRPr lang="en-US"/>
          </a:p>
        </p:txBody>
      </p:sp>
      <p:sp>
        <p:nvSpPr>
          <p:cNvPr id="3" name="Text Placeholder 2"/>
          <p:cNvSpPr>
            <a:spLocks noGrp="1"/>
          </p:cNvSpPr>
          <p:nvPr>
            <p:ph type="body" sz="quarter" idx="10"/>
          </p:nvPr>
        </p:nvSpPr>
        <p:spPr>
          <a:xfrm>
            <a:off x="274638" y="1212851"/>
            <a:ext cx="11887200" cy="2068259"/>
          </a:xfrm>
        </p:spPr>
        <p:txBody>
          <a:bodyPr/>
          <a:lstStyle/>
          <a:p>
            <a:pPr marL="0" indent="0">
              <a:buNone/>
            </a:pPr>
            <a:r>
              <a:rPr lang="en-US" sz="2400" dirty="0"/>
              <a:t>The constructor initializes the private and public properties of the Knockout view model, and subscribes to changes of the web part's description property</a:t>
            </a:r>
          </a:p>
          <a:p>
            <a:pPr marL="0" indent="0">
              <a:buNone/>
            </a:pPr>
            <a:endParaRPr lang="en-US" sz="2400" dirty="0"/>
          </a:p>
          <a:p>
            <a:pPr marL="0" indent="0">
              <a:buNone/>
            </a:pPr>
            <a:endParaRPr lang="en-US" sz="2400" dirty="0"/>
          </a:p>
          <a:p>
            <a:pPr marL="0" indent="0">
              <a:buNone/>
            </a:pPr>
            <a:endParaRPr lang="en-US" sz="2400" dirty="0"/>
          </a:p>
        </p:txBody>
      </p:sp>
      <p:sp>
        <p:nvSpPr>
          <p:cNvPr id="6" name="TextBox 5"/>
          <p:cNvSpPr txBox="1"/>
          <p:nvPr/>
        </p:nvSpPr>
        <p:spPr>
          <a:xfrm>
            <a:off x="385589" y="1985094"/>
            <a:ext cx="11161240" cy="4173450"/>
          </a:xfrm>
          <a:prstGeom prst="rect">
            <a:avLst/>
          </a:prstGeom>
          <a:noFill/>
        </p:spPr>
        <p:txBody>
          <a:bodyPr wrap="square" lIns="182880" tIns="146304" rIns="182880" bIns="146304" rtlCol="0">
            <a:spAutoFit/>
          </a:bodyPr>
          <a:lstStyle/>
          <a:p>
            <a:r>
              <a:rPr lang="en-US" sz="1000" dirty="0">
                <a:solidFill>
                  <a:srgbClr val="0000FF"/>
                </a:solidFill>
                <a:latin typeface="Consolas" panose="020B0609020204030204" pitchFamily="49" charset="0"/>
              </a:rPr>
              <a:t> </a:t>
            </a:r>
            <a:r>
              <a:rPr lang="en-US" sz="1200" dirty="0">
                <a:latin typeface="Consolas" panose="020B0609020204030204" pitchFamily="49" charset="0"/>
              </a:rPr>
              <a:t>constructor(bindings: </a:t>
            </a:r>
            <a:r>
              <a:rPr lang="en-US" sz="1200" dirty="0" err="1">
                <a:latin typeface="Consolas" panose="020B0609020204030204" pitchFamily="49" charset="0"/>
              </a:rPr>
              <a:t>IHelloWorldKnockoutBindingContext</a:t>
            </a:r>
            <a:r>
              <a:rPr lang="en-US" sz="1200" dirty="0">
                <a:latin typeface="Consolas" panose="020B0609020204030204" pitchFamily="49" charset="0"/>
              </a:rPr>
              <a: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.description</a:t>
            </a:r>
            <a:r>
              <a:rPr lang="en-US" sz="1200" dirty="0">
                <a:latin typeface="Consolas" panose="020B0609020204030204" pitchFamily="49" charset="0"/>
              </a:rPr>
              <a:t>(</a:t>
            </a:r>
            <a:r>
              <a:rPr lang="en-US" sz="1200" dirty="0" err="1">
                <a:latin typeface="Consolas" panose="020B0609020204030204" pitchFamily="49" charset="0"/>
              </a:rPr>
              <a:t>bindings.description</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latin typeface="Consolas" panose="020B0609020204030204" pitchFamily="49" charset="0"/>
              </a:rPr>
              <a:t>bindings.shouter.subscribe</a:t>
            </a:r>
            <a:r>
              <a:rPr lang="en-US" sz="1200" dirty="0">
                <a:latin typeface="Consolas" panose="020B0609020204030204" pitchFamily="49" charset="0"/>
              </a:rPr>
              <a:t>((value: </a:t>
            </a:r>
            <a:r>
              <a:rPr lang="en-US" sz="1200" dirty="0">
                <a:solidFill>
                  <a:srgbClr val="0000FF"/>
                </a:solidFill>
                <a:latin typeface="Consolas" panose="020B0609020204030204" pitchFamily="49" charset="0"/>
              </a:rPr>
              <a:t>string</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.description</a:t>
            </a:r>
            <a:r>
              <a:rPr lang="en-US" sz="1200" dirty="0">
                <a:latin typeface="Consolas" panose="020B0609020204030204" pitchFamily="49" charset="0"/>
              </a:rPr>
              <a:t>(value);</a:t>
            </a:r>
          </a:p>
          <a:p>
            <a:r>
              <a:rPr lang="en-US" sz="1200" dirty="0">
                <a:latin typeface="Consolas" panose="020B0609020204030204" pitchFamily="49" charset="0"/>
              </a:rPr>
              <a:t>    }, </a:t>
            </a:r>
            <a:r>
              <a:rPr lang="en-US" sz="1200" dirty="0">
                <a:solidFill>
                  <a:srgbClr val="0000FF"/>
                </a:solidFill>
                <a:latin typeface="Consolas" panose="020B0609020204030204" pitchFamily="49" charset="0"/>
              </a:rPr>
              <a:t>this</a:t>
            </a:r>
            <a:r>
              <a:rPr lang="en-US" sz="1200" dirty="0">
                <a:latin typeface="Consolas" panose="020B0609020204030204" pitchFamily="49" charset="0"/>
              </a:rPr>
              <a:t>, </a:t>
            </a:r>
            <a:r>
              <a:rPr lang="en-US" sz="1200" dirty="0">
                <a:solidFill>
                  <a:srgbClr val="A31515"/>
                </a:solidFill>
                <a:latin typeface="Consolas" panose="020B0609020204030204" pitchFamily="49" charset="0"/>
              </a:rPr>
              <a:t>'description'</a:t>
            </a:r>
            <a:r>
              <a:rPr lang="en-US" sz="1200" dirty="0">
                <a:latin typeface="Consolas" panose="020B0609020204030204" pitchFamily="49" charset="0"/>
              </a:rPr>
              <a:t>);</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.cssClass</a:t>
            </a:r>
            <a:r>
              <a:rPr lang="en-US" sz="1200" dirty="0">
                <a:latin typeface="Consolas" panose="020B0609020204030204" pitchFamily="49" charset="0"/>
              </a:rPr>
              <a:t>(</a:t>
            </a:r>
            <a:r>
              <a:rPr lang="en-US" sz="1200" dirty="0" err="1">
                <a:latin typeface="Consolas" panose="020B0609020204030204" pitchFamily="49" charset="0"/>
              </a:rPr>
              <a:t>styles.helloWorldKnockout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.containerClass</a:t>
            </a:r>
            <a:r>
              <a:rPr lang="en-US" sz="1200" dirty="0">
                <a:latin typeface="Consolas" panose="020B0609020204030204" pitchFamily="49" charset="0"/>
              </a:rPr>
              <a:t>(</a:t>
            </a:r>
            <a:r>
              <a:rPr lang="en-US" sz="1200" dirty="0" err="1">
                <a:latin typeface="Consolas" panose="020B0609020204030204" pitchFamily="49" charset="0"/>
              </a:rPr>
              <a:t>styles.container</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.rowClass</a:t>
            </a:r>
            <a:r>
              <a:rPr lang="en-US" sz="1200" dirty="0">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ms</a:t>
            </a:r>
            <a:r>
              <a:rPr lang="en-US" sz="1200" dirty="0">
                <a:solidFill>
                  <a:srgbClr val="A31515"/>
                </a:solidFill>
                <a:latin typeface="Consolas" panose="020B0609020204030204" pitchFamily="49" charset="0"/>
              </a:rPr>
              <a:t>-Grid-row </a:t>
            </a:r>
            <a:r>
              <a:rPr lang="en-US" sz="1200" dirty="0" err="1">
                <a:solidFill>
                  <a:srgbClr val="A31515"/>
                </a:solidFill>
                <a:latin typeface="Consolas" panose="020B0609020204030204" pitchFamily="49" charset="0"/>
              </a:rPr>
              <a:t>ms-bgColor-themeDark</a:t>
            </a:r>
            <a:r>
              <a:rPr lang="en-US" sz="1200" dirty="0">
                <a:solidFill>
                  <a:srgbClr val="A31515"/>
                </a:solidFill>
                <a:latin typeface="Consolas" panose="020B0609020204030204" pitchFamily="49" charset="0"/>
              </a:rPr>
              <a:t> </a:t>
            </a:r>
            <a:r>
              <a:rPr lang="en-US" sz="1200" dirty="0" err="1">
                <a:solidFill>
                  <a:srgbClr val="A31515"/>
                </a:solidFill>
                <a:latin typeface="Consolas" panose="020B0609020204030204" pitchFamily="49" charset="0"/>
              </a:rPr>
              <a:t>ms</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fontColor</a:t>
            </a:r>
            <a:r>
              <a:rPr lang="en-US" sz="1200" dirty="0">
                <a:solidFill>
                  <a:srgbClr val="A31515"/>
                </a:solidFill>
                <a:latin typeface="Consolas" panose="020B0609020204030204" pitchFamily="49" charset="0"/>
              </a:rPr>
              <a:t>-white ${</a:t>
            </a:r>
            <a:r>
              <a:rPr lang="en-US" sz="1200" dirty="0" err="1">
                <a:solidFill>
                  <a:srgbClr val="A31515"/>
                </a:solidFill>
                <a:latin typeface="Consolas" panose="020B0609020204030204" pitchFamily="49" charset="0"/>
              </a:rPr>
              <a:t>styles.row</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.buttonClass</a:t>
            </a:r>
            <a:r>
              <a:rPr lang="en-US" sz="1200" dirty="0">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ms</a:t>
            </a:r>
            <a:r>
              <a:rPr lang="en-US" sz="1200" dirty="0">
                <a:solidFill>
                  <a:srgbClr val="A31515"/>
                </a:solidFill>
                <a:latin typeface="Consolas" panose="020B0609020204030204" pitchFamily="49" charset="0"/>
              </a:rPr>
              <a:t>-Button ${</a:t>
            </a:r>
            <a:r>
              <a:rPr lang="en-US" sz="1200" dirty="0" err="1">
                <a:solidFill>
                  <a:srgbClr val="A31515"/>
                </a:solidFill>
                <a:latin typeface="Consolas" panose="020B0609020204030204" pitchFamily="49" charset="0"/>
              </a:rPr>
              <a:t>styles.button</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endParaRPr lang="en-US" sz="1200" dirty="0">
              <a:latin typeface="Consolas" panose="020B0609020204030204" pitchFamily="49" charset="0"/>
            </a:endParaRP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._context</a:t>
            </a:r>
            <a:r>
              <a:rPr lang="en-US" sz="1200" dirty="0">
                <a:latin typeface="Consolas" panose="020B0609020204030204" pitchFamily="49" charset="0"/>
              </a:rPr>
              <a:t> = </a:t>
            </a:r>
            <a:r>
              <a:rPr lang="en-US" sz="1200" dirty="0" err="1">
                <a:latin typeface="Consolas" panose="020B0609020204030204" pitchFamily="49" charset="0"/>
              </a:rPr>
              <a:t>bindings.context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a:solidFill>
                  <a:srgbClr val="0000FF"/>
                </a:solidFill>
                <a:latin typeface="Consolas" panose="020B0609020204030204" pitchFamily="49" charset="0"/>
              </a:rPr>
              <a:t>this</a:t>
            </a:r>
            <a:r>
              <a:rPr lang="en-US" sz="1200" dirty="0">
                <a:latin typeface="Consolas" panose="020B0609020204030204" pitchFamily="49" charset="0"/>
              </a:rPr>
              <a:t>._</a:t>
            </a:r>
            <a:r>
              <a:rPr lang="en-US" sz="1200" dirty="0" err="1">
                <a:latin typeface="Consolas" panose="020B0609020204030204" pitchFamily="49" charset="0"/>
              </a:rPr>
              <a:t>getListItemEntityTypeFullName</a:t>
            </a:r>
            <a:r>
              <a:rPr lang="en-US" sz="1200" dirty="0">
                <a:latin typeface="Consolas" panose="020B0609020204030204" pitchFamily="49" charset="0"/>
              </a:rPr>
              <a:t>(</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._context</a:t>
            </a:r>
            <a:r>
              <a:rPr lang="en-US" sz="1200" dirty="0">
                <a:latin typeface="Consolas" panose="020B0609020204030204" pitchFamily="49" charset="0"/>
              </a:rPr>
              <a:t>)</a:t>
            </a:r>
          </a:p>
          <a:p>
            <a:r>
              <a:rPr lang="en-US" sz="1200" dirty="0">
                <a:latin typeface="Consolas" panose="020B0609020204030204" pitchFamily="49" charset="0"/>
              </a:rPr>
              <a:t>    .then((value) =&gt; {</a:t>
            </a:r>
          </a:p>
          <a:p>
            <a:r>
              <a:rPr lang="en-US" sz="1200" dirty="0">
                <a:latin typeface="Consolas" panose="020B0609020204030204" pitchFamily="49" charset="0"/>
              </a:rPr>
              <a:t>      </a:t>
            </a:r>
            <a:r>
              <a:rPr lang="en-US" sz="1200" dirty="0">
                <a:solidFill>
                  <a:srgbClr val="0000FF"/>
                </a:solidFill>
                <a:latin typeface="Consolas" panose="020B0609020204030204" pitchFamily="49" charset="0"/>
              </a:rPr>
              <a:t>this</a:t>
            </a:r>
            <a:r>
              <a:rPr lang="en-US" sz="1200" dirty="0">
                <a:latin typeface="Consolas" panose="020B0609020204030204" pitchFamily="49" charset="0"/>
              </a:rPr>
              <a:t>._</a:t>
            </a:r>
            <a:r>
              <a:rPr lang="en-US" sz="1200" dirty="0" err="1">
                <a:latin typeface="Consolas" panose="020B0609020204030204" pitchFamily="49" charset="0"/>
              </a:rPr>
              <a:t>listItemEntityTypeFullName</a:t>
            </a:r>
            <a:r>
              <a:rPr lang="en-US" sz="1200" dirty="0">
                <a:latin typeface="Consolas" panose="020B0609020204030204" pitchFamily="49" charset="0"/>
              </a:rPr>
              <a:t> = value;</a:t>
            </a:r>
          </a:p>
          <a:p>
            <a:r>
              <a:rPr lang="en-US" sz="1200" dirty="0">
                <a:latin typeface="Consolas" panose="020B0609020204030204" pitchFamily="49" charset="0"/>
              </a:rPr>
              <a:t>    });</a:t>
            </a:r>
          </a:p>
          <a:p>
            <a:r>
              <a:rPr lang="en-US" sz="1200" dirty="0">
                <a:latin typeface="Consolas" panose="020B0609020204030204" pitchFamily="49" charset="0"/>
              </a:rPr>
              <a:t>    </a:t>
            </a:r>
            <a:r>
              <a:rPr lang="en-US" sz="1200" dirty="0">
                <a:solidFill>
                  <a:srgbClr val="0000FF"/>
                </a:solidFill>
                <a:latin typeface="Consolas" panose="020B0609020204030204" pitchFamily="49" charset="0"/>
              </a:rPr>
              <a:t>this</a:t>
            </a:r>
            <a:r>
              <a:rPr lang="en-US" sz="1200" dirty="0">
                <a:latin typeface="Consolas" panose="020B0609020204030204" pitchFamily="49" charset="0"/>
              </a:rPr>
              <a:t>._</a:t>
            </a:r>
            <a:r>
              <a:rPr lang="en-US" sz="1200" dirty="0" err="1">
                <a:latin typeface="Consolas" panose="020B0609020204030204" pitchFamily="49" charset="0"/>
              </a:rPr>
              <a:t>getListItems</a:t>
            </a:r>
            <a:r>
              <a:rPr lang="en-US" sz="1200" dirty="0">
                <a:latin typeface="Consolas" panose="020B0609020204030204" pitchFamily="49" charset="0"/>
              </a:rPr>
              <a:t>()</a:t>
            </a:r>
          </a:p>
          <a:p>
            <a:r>
              <a:rPr lang="en-US" sz="1200" dirty="0">
                <a:latin typeface="Consolas" panose="020B0609020204030204" pitchFamily="49" charset="0"/>
              </a:rPr>
              <a:t>    .then((data: </a:t>
            </a:r>
            <a:r>
              <a:rPr lang="en-US" sz="1200" dirty="0" err="1">
                <a:latin typeface="Consolas" panose="020B0609020204030204" pitchFamily="49" charset="0"/>
              </a:rPr>
              <a:t>IlistItems</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.listItems</a:t>
            </a:r>
            <a:r>
              <a:rPr lang="en-US" sz="1200" dirty="0">
                <a:latin typeface="Consolas" panose="020B0609020204030204" pitchFamily="49" charset="0"/>
              </a:rPr>
              <a:t>(</a:t>
            </a:r>
            <a:r>
              <a:rPr lang="en-US" sz="1200" dirty="0" err="1">
                <a:latin typeface="Consolas" panose="020B0609020204030204" pitchFamily="49" charset="0"/>
              </a:rPr>
              <a:t>data.value</a:t>
            </a:r>
            <a:r>
              <a:rPr lang="en-US" sz="1200" dirty="0">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 }</a:t>
            </a:r>
          </a:p>
        </p:txBody>
      </p:sp>
    </p:spTree>
    <p:extLst>
      <p:ext uri="{BB962C8B-B14F-4D97-AF65-F5344CB8AC3E}">
        <p14:creationId xmlns:p14="http://schemas.microsoft.com/office/powerpoint/2010/main" val="120209414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Show Add New List Item UI</a:t>
            </a:r>
          </a:p>
        </p:txBody>
      </p:sp>
      <p:sp>
        <p:nvSpPr>
          <p:cNvPr id="8" name="TextBox 7"/>
          <p:cNvSpPr txBox="1"/>
          <p:nvPr/>
        </p:nvSpPr>
        <p:spPr>
          <a:xfrm>
            <a:off x="620776" y="2357526"/>
            <a:ext cx="4104456" cy="1588127"/>
          </a:xfrm>
          <a:prstGeom prst="rect">
            <a:avLst/>
          </a:prstGeom>
          <a:noFill/>
        </p:spPr>
        <p:txBody>
          <a:bodyPr wrap="square" lIns="182880" tIns="146304" rIns="182880" bIns="146304" rtlCol="0">
            <a:spAutoFit/>
          </a:bodyPr>
          <a:lstStyle/>
          <a:p>
            <a:r>
              <a:rPr lang="en-US" sz="1200" dirty="0">
                <a:solidFill>
                  <a:srgbClr val="0000FF"/>
                </a:solidFill>
                <a:latin typeface="Consolas" panose="020B0609020204030204" pitchFamily="49" charset="0"/>
              </a:rPr>
              <a:t>public</a:t>
            </a:r>
            <a:r>
              <a:rPr lang="en-US" sz="1200" dirty="0">
                <a:latin typeface="Consolas" panose="020B0609020204030204" pitchFamily="49" charset="0"/>
              </a:rPr>
              <a:t> </a:t>
            </a:r>
            <a:r>
              <a:rPr lang="en-US" sz="1200" dirty="0" err="1">
                <a:latin typeface="Consolas" panose="020B0609020204030204" pitchFamily="49" charset="0"/>
              </a:rPr>
              <a:t>showAddNew</a:t>
            </a:r>
            <a:r>
              <a:rPr lang="en-US" sz="1200" dirty="0">
                <a:latin typeface="Consolas" panose="020B0609020204030204" pitchFamily="49" charset="0"/>
              </a:rPr>
              <a:t> = (show: </a:t>
            </a:r>
            <a:r>
              <a:rPr lang="en-US" sz="1200" dirty="0" err="1">
                <a:solidFill>
                  <a:srgbClr val="0000FF"/>
                </a:solidFill>
                <a:latin typeface="Consolas" panose="020B0609020204030204" pitchFamily="49" charset="0"/>
              </a:rPr>
              <a:t>boolean</a:t>
            </a:r>
            <a:r>
              <a:rPr lang="en-US" sz="1200" dirty="0">
                <a:latin typeface="Consolas" panose="020B0609020204030204" pitchFamily="49" charset="0"/>
              </a:rPr>
              <a:t>): </a:t>
            </a:r>
            <a:r>
              <a:rPr lang="en-US" sz="1200" dirty="0">
                <a:solidFill>
                  <a:srgbClr val="0000FF"/>
                </a:solidFill>
                <a:latin typeface="Consolas" panose="020B0609020204030204" pitchFamily="49" charset="0"/>
              </a:rPr>
              <a:t>void</a:t>
            </a:r>
            <a:r>
              <a:rPr lang="en-US" sz="1200" dirty="0">
                <a:latin typeface="Consolas" panose="020B0609020204030204" pitchFamily="49" charset="0"/>
              </a:rPr>
              <a:t> =&gt;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.isAdding</a:t>
            </a:r>
            <a:r>
              <a:rPr lang="en-US" sz="1200" dirty="0">
                <a:latin typeface="Consolas" panose="020B0609020204030204" pitchFamily="49" charset="0"/>
              </a:rPr>
              <a:t>(show);</a:t>
            </a:r>
          </a:p>
          <a:p>
            <a:r>
              <a:rPr lang="en-US" sz="1200" dirty="0">
                <a:latin typeface="Consolas" panose="020B0609020204030204" pitchFamily="49" charset="0"/>
              </a:rPr>
              <a:t>    if (!show) {</a:t>
            </a:r>
          </a:p>
          <a:p>
            <a:r>
              <a:rPr lang="en-US" sz="1200" dirty="0">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latin typeface="Consolas" panose="020B0609020204030204" pitchFamily="49" charset="0"/>
              </a:rPr>
              <a:t>.newItemTitle</a:t>
            </a:r>
            <a:r>
              <a:rPr lang="en-US" sz="1200" dirty="0">
                <a:latin typeface="Consolas" panose="020B0609020204030204" pitchFamily="49" charset="0"/>
              </a:rPr>
              <a:t>(</a:t>
            </a:r>
            <a:r>
              <a:rPr lang="en-US" sz="1200" dirty="0">
                <a:solidFill>
                  <a:srgbClr val="A31515"/>
                </a:solidFill>
                <a:latin typeface="Consolas" panose="020B0609020204030204" pitchFamily="49" charset="0"/>
              </a:rPr>
              <a:t>""</a:t>
            </a:r>
            <a:r>
              <a:rPr lang="en-US" sz="1200" dirty="0">
                <a:latin typeface="Consolas" panose="020B0609020204030204" pitchFamily="49" charset="0"/>
              </a:rPr>
              <a:t>);</a:t>
            </a:r>
          </a:p>
          <a:p>
            <a:r>
              <a:rPr lang="en-US" sz="1200" dirty="0">
                <a:latin typeface="Consolas" panose="020B0609020204030204" pitchFamily="49" charset="0"/>
              </a:rPr>
              <a:t>    }</a:t>
            </a:r>
          </a:p>
          <a:p>
            <a:r>
              <a:rPr lang="en-US" sz="1200" dirty="0">
                <a:latin typeface="Consolas" panose="020B0609020204030204" pitchFamily="49" charset="0"/>
              </a:rPr>
              <a:t> }</a:t>
            </a:r>
          </a:p>
        </p:txBody>
      </p:sp>
      <p:sp>
        <p:nvSpPr>
          <p:cNvPr id="13" name="Text Placeholder 2"/>
          <p:cNvSpPr>
            <a:spLocks noGrp="1"/>
          </p:cNvSpPr>
          <p:nvPr>
            <p:ph type="body" sz="quarter" idx="10"/>
          </p:nvPr>
        </p:nvSpPr>
        <p:spPr>
          <a:xfrm>
            <a:off x="274638" y="1337022"/>
            <a:ext cx="9622397" cy="3471720"/>
          </a:xfrm>
        </p:spPr>
        <p:txBody>
          <a:bodyPr/>
          <a:lstStyle/>
          <a:p>
            <a:r>
              <a:rPr lang="en-US" altLang="zh-CN" sz="2400" dirty="0"/>
              <a:t>Create a method to show or hide the Add New Item UI in the view</a:t>
            </a:r>
          </a:p>
          <a:p>
            <a:r>
              <a:rPr lang="en-US" sz="2400" dirty="0"/>
              <a:t>The method is bound to the Add New Item button and Cancel button</a:t>
            </a:r>
          </a:p>
          <a:p>
            <a:pPr marL="0" indent="0">
              <a:buNone/>
            </a:pPr>
            <a:endParaRPr lang="en-US" sz="2400" dirty="0"/>
          </a:p>
          <a:p>
            <a:pPr marL="0" indent="0" algn="ctr">
              <a:buNone/>
            </a:pPr>
            <a:endParaRPr lang="en-US" sz="2400" dirty="0"/>
          </a:p>
          <a:p>
            <a:pPr marL="0" indent="0">
              <a:buNone/>
            </a:pPr>
            <a:endParaRPr lang="en-US" sz="2400" dirty="0"/>
          </a:p>
        </p:txBody>
      </p:sp>
    </p:spTree>
    <p:extLst>
      <p:ext uri="{BB962C8B-B14F-4D97-AF65-F5344CB8AC3E}">
        <p14:creationId xmlns:p14="http://schemas.microsoft.com/office/powerpoint/2010/main" val="197501250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49"/>
            <a:ext cx="4863479" cy="3071610"/>
          </a:xfrm>
        </p:spPr>
        <p:txBody>
          <a:bodyPr/>
          <a:lstStyle/>
          <a:p>
            <a:r>
              <a:rPr lang="en-US" sz="2800" dirty="0"/>
              <a:t>Get the List Item Entity Type</a:t>
            </a:r>
          </a:p>
          <a:p>
            <a:r>
              <a:rPr lang="en-US" sz="2800" dirty="0"/>
              <a:t>Set the List Item Entity Type to the </a:t>
            </a:r>
            <a:r>
              <a:rPr lang="en-US" altLang="zh-CN" sz="2800" dirty="0"/>
              <a:t>@</a:t>
            </a:r>
            <a:r>
              <a:rPr lang="en-US" altLang="zh-CN" sz="2800" dirty="0" err="1"/>
              <a:t>odata.type</a:t>
            </a:r>
            <a:r>
              <a:rPr lang="en-US" sz="2800" dirty="0"/>
              <a:t> in the request body</a:t>
            </a:r>
          </a:p>
          <a:p>
            <a:r>
              <a:rPr lang="en-US" sz="2800" dirty="0"/>
              <a:t>Use the SharePoint Context </a:t>
            </a:r>
            <a:r>
              <a:rPr lang="en-US" sz="2800" dirty="0" err="1"/>
              <a:t>httpClient</a:t>
            </a:r>
            <a:r>
              <a:rPr lang="en-US" sz="2800" dirty="0"/>
              <a:t> to call the SharePoint REST API</a:t>
            </a:r>
          </a:p>
        </p:txBody>
      </p:sp>
      <p:sp>
        <p:nvSpPr>
          <p:cNvPr id="3" name="Title 2"/>
          <p:cNvSpPr>
            <a:spLocks noGrp="1"/>
          </p:cNvSpPr>
          <p:nvPr>
            <p:ph type="title"/>
          </p:nvPr>
        </p:nvSpPr>
        <p:spPr/>
        <p:txBody>
          <a:bodyPr/>
          <a:lstStyle/>
          <a:p>
            <a:r>
              <a:rPr lang="en-US"/>
              <a:t>Creating list items</a:t>
            </a:r>
          </a:p>
        </p:txBody>
      </p:sp>
      <p:sp>
        <p:nvSpPr>
          <p:cNvPr id="5" name="Rectangle 4"/>
          <p:cNvSpPr/>
          <p:nvPr/>
        </p:nvSpPr>
        <p:spPr>
          <a:xfrm>
            <a:off x="5786189" y="904974"/>
            <a:ext cx="6465371" cy="5478423"/>
          </a:xfrm>
          <a:prstGeom prst="rect">
            <a:avLst/>
          </a:prstGeom>
        </p:spPr>
        <p:txBody>
          <a:bodyPr wrap="square">
            <a:spAutoFit/>
          </a:bodyPr>
          <a:lstStyle/>
          <a:p>
            <a:r>
              <a:rPr lang="en-US" sz="1000" dirty="0">
                <a:solidFill>
                  <a:srgbClr val="0000FF"/>
                </a:solidFill>
                <a:latin typeface="Consolas" panose="020B0609020204030204" pitchFamily="49" charset="0"/>
              </a:rPr>
              <a:t> public </a:t>
            </a:r>
            <a:r>
              <a:rPr lang="en-US" sz="1000" dirty="0" err="1">
                <a:latin typeface="Consolas" panose="020B0609020204030204" pitchFamily="49" charset="0"/>
              </a:rPr>
              <a:t>addListItem</a:t>
            </a:r>
            <a:r>
              <a:rPr lang="en-US" sz="1000" dirty="0">
                <a:latin typeface="Consolas" panose="020B0609020204030204" pitchFamily="49" charset="0"/>
              </a:rPr>
              <a:t> = (): </a:t>
            </a:r>
            <a:r>
              <a:rPr lang="en-US" sz="1000" dirty="0">
                <a:solidFill>
                  <a:srgbClr val="0000FF"/>
                </a:solidFill>
                <a:latin typeface="Consolas" panose="020B0609020204030204" pitchFamily="49" charset="0"/>
              </a:rPr>
              <a:t>void</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a:t>
            </a:r>
            <a:r>
              <a:rPr lang="en-US" sz="1000" dirty="0" err="1">
                <a:latin typeface="Consolas" panose="020B0609020204030204" pitchFamily="49" charset="0"/>
              </a:rPr>
              <a:t>newItemTitle</a:t>
            </a:r>
            <a:r>
              <a:rPr lang="en-US" sz="1000" dirty="0">
                <a:latin typeface="Consolas" panose="020B0609020204030204" pitchFamily="49" charset="0"/>
              </a:rPr>
              <a:t>: </a:t>
            </a:r>
            <a:r>
              <a:rPr lang="en-US" sz="1000" dirty="0">
                <a:solidFill>
                  <a:srgbClr val="0000FF"/>
                </a:solidFill>
                <a:latin typeface="Consolas" panose="020B0609020204030204" pitchFamily="49" charset="0"/>
              </a:rPr>
              <a:t>string</a:t>
            </a:r>
            <a:r>
              <a:rPr lang="en-US" sz="1000" dirty="0">
                <a:latin typeface="Consolas" panose="020B0609020204030204" pitchFamily="49" charset="0"/>
              </a:rPr>
              <a:t> = </a:t>
            </a:r>
            <a:r>
              <a:rPr lang="en-US" sz="1000" dirty="0" err="1">
                <a:solidFill>
                  <a:srgbClr val="0000FF"/>
                </a:solidFill>
                <a:latin typeface="Consolas" panose="020B0609020204030204" pitchFamily="49" charset="0"/>
              </a:rPr>
              <a:t>thi</a:t>
            </a:r>
            <a:r>
              <a:rPr lang="en-US" sz="1000" dirty="0" err="1">
                <a:latin typeface="Consolas" panose="020B0609020204030204" pitchFamily="49" charset="0"/>
              </a:rPr>
              <a:t>s.newItemTitle</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const</a:t>
            </a:r>
            <a:r>
              <a:rPr lang="en-US" sz="1000" dirty="0">
                <a:latin typeface="Consolas" panose="020B0609020204030204" pitchFamily="49" charset="0"/>
              </a:rPr>
              <a:t> </a:t>
            </a:r>
            <a:r>
              <a:rPr lang="en-US" sz="1000" dirty="0" err="1">
                <a:latin typeface="Consolas" panose="020B0609020204030204" pitchFamily="49" charset="0"/>
              </a:rPr>
              <a:t>reqJSON</a:t>
            </a:r>
            <a:r>
              <a:rPr lang="en-US" sz="1000" dirty="0">
                <a:latin typeface="Consolas" panose="020B0609020204030204" pitchFamily="49" charset="0"/>
              </a:rPr>
              <a:t>: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 </a:t>
            </a:r>
            <a:r>
              <a:rPr lang="en-US" sz="1000" dirty="0" err="1">
                <a:latin typeface="Consolas" panose="020B0609020204030204" pitchFamily="49" charset="0"/>
              </a:rPr>
              <a:t>JSON.parse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t>
            </a:r>
          </a:p>
          <a:p>
            <a:r>
              <a:rPr lang="en-US" sz="1000" dirty="0">
                <a:solidFill>
                  <a:srgbClr val="A31515"/>
                </a:solidFill>
                <a:latin typeface="Consolas" panose="020B0609020204030204" pitchFamily="49" charset="0"/>
              </a:rPr>
              <a:t>        "@</a:t>
            </a:r>
            <a:r>
              <a:rPr lang="en-US" sz="1000" dirty="0" err="1">
                <a:solidFill>
                  <a:srgbClr val="A31515"/>
                </a:solidFill>
                <a:latin typeface="Consolas" panose="020B0609020204030204" pitchFamily="49" charset="0"/>
              </a:rPr>
              <a:t>odata.type</a:t>
            </a:r>
            <a:r>
              <a:rPr lang="en-US" sz="1000" dirty="0">
                <a:solidFill>
                  <a:srgbClr val="A31515"/>
                </a:solidFill>
                <a:latin typeface="Consolas" panose="020B0609020204030204" pitchFamily="49" charset="0"/>
              </a:rPr>
              <a:t>": "${this._</a:t>
            </a:r>
            <a:r>
              <a:rPr lang="en-US" sz="1000" dirty="0" err="1">
                <a:solidFill>
                  <a:srgbClr val="A31515"/>
                </a:solidFill>
                <a:latin typeface="Consolas" panose="020B0609020204030204" pitchFamily="49" charset="0"/>
              </a:rPr>
              <a:t>listItemEntityTypeFullName</a:t>
            </a:r>
            <a:r>
              <a:rPr lang="en-US" sz="1000" dirty="0">
                <a:solidFill>
                  <a:srgbClr val="A31515"/>
                </a:solidFill>
                <a:latin typeface="Consolas" panose="020B0609020204030204" pitchFamily="49" charset="0"/>
              </a:rPr>
              <a:t>}",</a:t>
            </a:r>
          </a:p>
          <a:p>
            <a:r>
              <a:rPr lang="en-US" sz="1000" dirty="0">
                <a:solidFill>
                  <a:srgbClr val="A31515"/>
                </a:solidFill>
                <a:latin typeface="Consolas" panose="020B0609020204030204" pitchFamily="49" charset="0"/>
              </a:rPr>
              <a:t>        "Title": "${</a:t>
            </a:r>
            <a:r>
              <a:rPr lang="en-US" sz="1000" dirty="0" err="1">
                <a:solidFill>
                  <a:srgbClr val="A31515"/>
                </a:solidFill>
                <a:latin typeface="Consolas" panose="020B0609020204030204" pitchFamily="49" charset="0"/>
              </a:rPr>
              <a:t>newItemTitle</a:t>
            </a:r>
            <a:r>
              <a:rPr lang="en-US" sz="1000" dirty="0">
                <a:solidFill>
                  <a:srgbClr val="A31515"/>
                </a:solidFill>
                <a:latin typeface="Consolas" panose="020B0609020204030204" pitchFamily="49" charset="0"/>
              </a:rPr>
              <a:t>}"</a:t>
            </a:r>
          </a:p>
          <a:p>
            <a:r>
              <a:rPr lang="en-US" sz="1000" dirty="0">
                <a:solidFill>
                  <a:srgbClr val="A31515"/>
                </a:solidFill>
                <a:latin typeface="Consolas" panose="020B0609020204030204" pitchFamily="49" charset="0"/>
              </a:rPr>
              <a:t>      }`</a:t>
            </a:r>
            <a:r>
              <a:rPr lang="en-US" sz="1000" dirty="0">
                <a:latin typeface="Consolas" panose="020B0609020204030204" pitchFamily="49" charset="0"/>
              </a:rPr>
              <a:t>);</a:t>
            </a:r>
          </a:p>
          <a:p>
            <a:endParaRPr lang="en-US" sz="1000" dirty="0">
              <a:latin typeface="Consolas" panose="020B0609020204030204" pitchFamily="49" charset="0"/>
            </a:endParaRP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._</a:t>
            </a:r>
            <a:r>
              <a:rPr lang="en-US" sz="1000" dirty="0" err="1">
                <a:latin typeface="Consolas" panose="020B0609020204030204" pitchFamily="49" charset="0"/>
              </a:rPr>
              <a:t>context.httpClient.post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0000FF"/>
                </a:solidFill>
                <a:latin typeface="Consolas" panose="020B0609020204030204" pitchFamily="49" charset="0"/>
              </a:rPr>
              <a:t>this</a:t>
            </a:r>
            <a:r>
              <a:rPr lang="en-US" sz="1000" dirty="0">
                <a:latin typeface="Consolas" panose="020B0609020204030204" pitchFamily="49" charset="0"/>
              </a:rPr>
              <a:t>._</a:t>
            </a:r>
            <a:r>
              <a:rPr lang="en-US" sz="1000" dirty="0" err="1">
                <a:latin typeface="Consolas" panose="020B0609020204030204" pitchFamily="49" charset="0"/>
              </a:rPr>
              <a:t>context.pageContext</a:t>
            </a:r>
            <a:r>
              <a:rPr lang="en-US" sz="1000" dirty="0">
                <a:latin typeface="Consolas" panose="020B0609020204030204" pitchFamily="49" charset="0"/>
              </a:rPr>
              <a:t>[</a:t>
            </a:r>
            <a:r>
              <a:rPr lang="en-US" sz="1000" dirty="0">
                <a:solidFill>
                  <a:srgbClr val="A31515"/>
                </a:solidFill>
                <a:latin typeface="Consolas" panose="020B0609020204030204" pitchFamily="49" charset="0"/>
              </a:rPr>
              <a:t>"web"</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err="1">
                <a:solidFill>
                  <a:srgbClr val="A31515"/>
                </a:solidFill>
                <a:latin typeface="Consolas" panose="020B0609020204030204" pitchFamily="49" charset="0"/>
              </a:rPr>
              <a:t>absoluteUrl</a:t>
            </a:r>
            <a:r>
              <a:rPr lang="en-US" sz="1000" dirty="0">
                <a:solidFill>
                  <a:srgbClr val="A31515"/>
                </a:solidFill>
                <a:latin typeface="Consolas" panose="020B0609020204030204" pitchFamily="49" charset="0"/>
              </a:rPr>
              <a:t>"</a:t>
            </a:r>
            <a:r>
              <a:rPr lang="en-US" sz="1000" dirty="0">
                <a:latin typeface="Consolas" panose="020B0609020204030204" pitchFamily="49" charset="0"/>
              </a:rPr>
              <a:t>]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`/_</a:t>
            </a:r>
            <a:r>
              <a:rPr lang="en-US" sz="1000" dirty="0" err="1">
                <a:solidFill>
                  <a:srgbClr val="A31515"/>
                </a:solidFill>
                <a:latin typeface="Consolas" panose="020B0609020204030204" pitchFamily="49" charset="0"/>
              </a:rPr>
              <a:t>api</a:t>
            </a:r>
            <a:r>
              <a:rPr lang="en-US" sz="1000" dirty="0">
                <a:solidFill>
                  <a:srgbClr val="A31515"/>
                </a:solidFill>
                <a:latin typeface="Consolas" panose="020B0609020204030204" pitchFamily="49" charset="0"/>
              </a:rPr>
              <a:t>/web/lists/</a:t>
            </a:r>
            <a:r>
              <a:rPr lang="en-US" sz="1000" dirty="0" err="1">
                <a:solidFill>
                  <a:srgbClr val="A31515"/>
                </a:solidFill>
                <a:latin typeface="Consolas" panose="020B0609020204030204" pitchFamily="49" charset="0"/>
              </a:rPr>
              <a:t>GetByTitle</a:t>
            </a:r>
            <a:r>
              <a:rPr lang="en-US" sz="1000" dirty="0">
                <a:solidFill>
                  <a:srgbClr val="A31515"/>
                </a:solidFill>
                <a:latin typeface="Consolas" panose="020B0609020204030204" pitchFamily="49" charset="0"/>
              </a:rPr>
              <a:t>('${this._</a:t>
            </a:r>
            <a:r>
              <a:rPr lang="en-US" sz="1000" dirty="0" err="1">
                <a:solidFill>
                  <a:srgbClr val="A31515"/>
                </a:solidFill>
                <a:latin typeface="Consolas" panose="020B0609020204030204" pitchFamily="49" charset="0"/>
              </a:rPr>
              <a:t>listName</a:t>
            </a:r>
            <a:r>
              <a:rPr lang="en-US" sz="1000" dirty="0">
                <a:solidFill>
                  <a:srgbClr val="A31515"/>
                </a:solidFill>
                <a:latin typeface="Consolas" panose="020B0609020204030204" pitchFamily="49" charset="0"/>
              </a:rPr>
              <a:t>}')/items`</a:t>
            </a:r>
            <a:r>
              <a:rPr lang="en-US" sz="1000" dirty="0">
                <a:latin typeface="Consolas" panose="020B0609020204030204" pitchFamily="49" charset="0"/>
              </a:rPr>
              <a:t>,</a:t>
            </a:r>
          </a:p>
          <a:p>
            <a:r>
              <a:rPr lang="en-US" sz="1000" dirty="0">
                <a:solidFill>
                  <a:srgbClr val="A31515"/>
                </a:solidFill>
                <a:latin typeface="Consolas" panose="020B0609020204030204" pitchFamily="49" charset="0"/>
              </a:rPr>
              <a:t>        </a:t>
            </a:r>
            <a:r>
              <a:rPr lang="en-US" sz="1000" dirty="0">
                <a:latin typeface="Consolas" panose="020B0609020204030204" pitchFamily="49" charset="0"/>
              </a:rPr>
              <a:t>SPHttpClient.configurations.v1,</a:t>
            </a:r>
          </a:p>
          <a:p>
            <a:r>
              <a:rPr lang="en-US" sz="1000" dirty="0">
                <a:latin typeface="Consolas" panose="020B0609020204030204" pitchFamily="49" charset="0"/>
              </a:rPr>
              <a:t>        {</a:t>
            </a:r>
          </a:p>
          <a:p>
            <a:r>
              <a:rPr lang="en-US" sz="1000" dirty="0">
                <a:latin typeface="Consolas" panose="020B0609020204030204" pitchFamily="49" charset="0"/>
              </a:rPr>
              <a:t>          body: </a:t>
            </a:r>
            <a:r>
              <a:rPr lang="en-US" sz="1000" dirty="0" err="1">
                <a:latin typeface="Consolas" panose="020B0609020204030204" pitchFamily="49" charset="0"/>
              </a:rPr>
              <a:t>JSON.stringify</a:t>
            </a:r>
            <a:r>
              <a:rPr lang="en-US" sz="1000" dirty="0">
                <a:latin typeface="Consolas" panose="020B0609020204030204" pitchFamily="49" charset="0"/>
              </a:rPr>
              <a:t>(</a:t>
            </a:r>
            <a:r>
              <a:rPr lang="en-US" sz="1000" dirty="0" err="1">
                <a:latin typeface="Consolas" panose="020B0609020204030204" pitchFamily="49" charset="0"/>
              </a:rPr>
              <a:t>reqJSON</a:t>
            </a:r>
            <a:r>
              <a:rPr lang="en-US" sz="1000" dirty="0">
                <a:latin typeface="Consolas" panose="020B0609020204030204" pitchFamily="49" charset="0"/>
              </a:rPr>
              <a:t>),</a:t>
            </a:r>
          </a:p>
          <a:p>
            <a:r>
              <a:rPr lang="en-US" sz="1000" dirty="0">
                <a:latin typeface="Consolas" panose="020B0609020204030204" pitchFamily="49" charset="0"/>
              </a:rPr>
              <a:t>          headers: {</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"accept":</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a:solidFill>
                  <a:srgbClr val="A31515"/>
                </a:solidFill>
                <a:latin typeface="Consolas" panose="020B0609020204030204" pitchFamily="49" charset="0"/>
              </a:rPr>
              <a:t>"content-type"</a:t>
            </a:r>
            <a:r>
              <a:rPr lang="en-US" sz="1000" dirty="0">
                <a:latin typeface="Consolas" panose="020B0609020204030204" pitchFamily="49" charset="0"/>
              </a:rPr>
              <a:t>: </a:t>
            </a:r>
            <a:r>
              <a:rPr lang="en-US" sz="1000" dirty="0">
                <a:solidFill>
                  <a:srgbClr val="A31515"/>
                </a:solidFill>
                <a:latin typeface="Consolas" panose="020B0609020204030204" pitchFamily="49" charset="0"/>
              </a:rPr>
              <a:t>"application/</a:t>
            </a:r>
            <a:r>
              <a:rPr lang="en-US" sz="1000" dirty="0" err="1">
                <a:solidFill>
                  <a:srgbClr val="A31515"/>
                </a:solidFill>
                <a:latin typeface="Consolas" panose="020B0609020204030204" pitchFamily="49" charset="0"/>
              </a:rPr>
              <a:t>json</a:t>
            </a:r>
            <a:r>
              <a:rPr lang="en-US" sz="1000" dirty="0">
                <a:solidFill>
                  <a:srgbClr val="A31515"/>
                </a:solidFill>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a:t>
            </a:r>
          </a:p>
          <a:p>
            <a:r>
              <a:rPr lang="en-US" sz="1000" dirty="0">
                <a:latin typeface="Consolas" panose="020B0609020204030204" pitchFamily="49" charset="0"/>
              </a:rPr>
              <a:t>        .then((response: Response): Promise&lt;</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&gt; =&gt; {</a:t>
            </a:r>
          </a:p>
          <a:p>
            <a:r>
              <a:rPr lang="en-US" sz="1000" dirty="0">
                <a:latin typeface="Consolas" panose="020B0609020204030204" pitchFamily="49" charset="0"/>
              </a:rPr>
              <a:t>          return </a:t>
            </a:r>
            <a:r>
              <a:rPr lang="en-US" sz="1000" dirty="0" err="1">
                <a:latin typeface="Consolas" panose="020B0609020204030204" pitchFamily="49" charset="0"/>
              </a:rPr>
              <a:t>response.json</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.then((data: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.listItems.push</a:t>
            </a:r>
            <a:r>
              <a:rPr lang="en-US" sz="1000" dirty="0">
                <a:latin typeface="Consolas" panose="020B0609020204030204" pitchFamily="49" charset="0"/>
              </a:rPr>
              <a:t>({Id: data[</a:t>
            </a:r>
            <a:r>
              <a:rPr lang="en-US" sz="1000" dirty="0">
                <a:solidFill>
                  <a:srgbClr val="A31515"/>
                </a:solidFill>
                <a:latin typeface="Consolas" panose="020B0609020204030204" pitchFamily="49" charset="0"/>
              </a:rPr>
              <a:t>"Id"</a:t>
            </a:r>
            <a:r>
              <a:rPr lang="en-US" sz="1000" dirty="0">
                <a:latin typeface="Consolas" panose="020B0609020204030204" pitchFamily="49" charset="0"/>
              </a:rPr>
              <a:t>], Title: </a:t>
            </a:r>
            <a:r>
              <a:rPr lang="en-US" sz="1000" dirty="0" err="1">
                <a:latin typeface="Consolas" panose="020B0609020204030204" pitchFamily="49" charset="0"/>
              </a:rPr>
              <a:t>newItemTitle</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.newItemTitle</a:t>
            </a:r>
            <a:r>
              <a:rPr lang="en-US" sz="1000" dirty="0">
                <a:latin typeface="Consolas" panose="020B0609020204030204" pitchFamily="49" charset="0"/>
              </a:rPr>
              <a:t>(</a:t>
            </a:r>
            <a:r>
              <a:rPr lang="en-US" sz="1000" dirty="0">
                <a:solidFill>
                  <a:srgbClr val="A31515"/>
                </a:solidFill>
                <a:latin typeface="Consolas" panose="020B0609020204030204" pitchFamily="49" charset="0"/>
              </a:rPr>
              <a:t>""</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a:t>
            </a:r>
            <a:r>
              <a:rPr lang="en-US" sz="1000" dirty="0">
                <a:solidFill>
                  <a:srgbClr val="A31515"/>
                </a:solidFill>
                <a:latin typeface="Consolas" panose="020B0609020204030204" pitchFamily="49" charset="0"/>
              </a:rPr>
              <a:t>"Add</a:t>
            </a:r>
            <a:r>
              <a:rPr lang="en-US" sz="1000" dirty="0">
                <a:latin typeface="Consolas" panose="020B0609020204030204" pitchFamily="49" charset="0"/>
              </a:rPr>
              <a:t> </a:t>
            </a:r>
            <a:r>
              <a:rPr lang="en-US" sz="1000" dirty="0">
                <a:solidFill>
                  <a:srgbClr val="A31515"/>
                </a:solidFill>
                <a:latin typeface="Consolas" panose="020B0609020204030204" pitchFamily="49" charset="0"/>
              </a:rPr>
              <a:t>succeeded"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a:t>
            </a:r>
            <a:r>
              <a:rPr lang="en-US" sz="1000" dirty="0">
                <a:solidFill>
                  <a:srgbClr val="0000FF"/>
                </a:solidFill>
                <a:latin typeface="Consolas" panose="020B0609020204030204" pitchFamily="49" charset="0"/>
              </a:rPr>
              <a:t>false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(error: </a:t>
            </a:r>
            <a:r>
              <a:rPr lang="en-US" sz="1000" dirty="0">
                <a:solidFill>
                  <a:srgbClr val="0000FF"/>
                </a:solidFill>
                <a:latin typeface="Consolas" panose="020B0609020204030204" pitchFamily="49" charset="0"/>
              </a:rPr>
              <a:t>any</a:t>
            </a:r>
            <a:r>
              <a:rPr lang="en-US" sz="1000" dirty="0">
                <a:latin typeface="Consolas" panose="020B0609020204030204" pitchFamily="49" charset="0"/>
              </a:rPr>
              <a:t>) =&gt; {</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.message</a:t>
            </a:r>
            <a:r>
              <a:rPr lang="en-US" sz="1000" dirty="0">
                <a:latin typeface="Consolas" panose="020B0609020204030204" pitchFamily="49" charset="0"/>
              </a:rPr>
              <a:t>(</a:t>
            </a:r>
            <a:r>
              <a:rPr lang="en-US" sz="1000" dirty="0">
                <a:solidFill>
                  <a:srgbClr val="A31515"/>
                </a:solidFill>
                <a:latin typeface="Consolas" panose="020B0609020204030204" pitchFamily="49" charset="0"/>
              </a:rPr>
              <a:t>"Add</a:t>
            </a:r>
            <a:r>
              <a:rPr lang="en-US" sz="1000" dirty="0">
                <a:latin typeface="Consolas" panose="020B0609020204030204" pitchFamily="49" charset="0"/>
              </a:rPr>
              <a:t> </a:t>
            </a:r>
            <a:r>
              <a:rPr lang="en-US" sz="1000" dirty="0">
                <a:solidFill>
                  <a:srgbClr val="A31515"/>
                </a:solidFill>
                <a:latin typeface="Consolas" panose="020B0609020204030204" pitchFamily="49" charset="0"/>
              </a:rPr>
              <a:t>failed"</a:t>
            </a:r>
            <a:r>
              <a:rPr lang="en-US" sz="1000" dirty="0">
                <a:latin typeface="Consolas" panose="020B0609020204030204" pitchFamily="49" charset="0"/>
              </a:rPr>
              <a:t>);</a:t>
            </a:r>
          </a:p>
          <a:p>
            <a:r>
              <a:rPr lang="en-US" sz="1000" dirty="0">
                <a:latin typeface="Consolas" panose="020B0609020204030204" pitchFamily="49" charset="0"/>
              </a:rPr>
              <a:t>          </a:t>
            </a:r>
            <a:r>
              <a:rPr lang="en-US" sz="1000" dirty="0" err="1">
                <a:solidFill>
                  <a:srgbClr val="0000FF"/>
                </a:solidFill>
                <a:latin typeface="Consolas" panose="020B0609020204030204" pitchFamily="49" charset="0"/>
              </a:rPr>
              <a:t>this</a:t>
            </a:r>
            <a:r>
              <a:rPr lang="en-US" sz="1000" dirty="0" err="1">
                <a:latin typeface="Consolas" panose="020B0609020204030204" pitchFamily="49" charset="0"/>
              </a:rPr>
              <a:t>.hasError</a:t>
            </a:r>
            <a:r>
              <a:rPr lang="en-US" sz="1000" dirty="0">
                <a:latin typeface="Consolas" panose="020B0609020204030204" pitchFamily="49" charset="0"/>
              </a:rPr>
              <a:t>(</a:t>
            </a:r>
            <a:r>
              <a:rPr lang="en-US" sz="1000" dirty="0">
                <a:solidFill>
                  <a:srgbClr val="0000FF"/>
                </a:solidFill>
                <a:latin typeface="Consolas" panose="020B0609020204030204" pitchFamily="49" charset="0"/>
              </a:rPr>
              <a:t>true</a:t>
            </a:r>
            <a:r>
              <a:rPr lang="en-US" sz="1000" dirty="0">
                <a:latin typeface="Consolas" panose="020B0609020204030204" pitchFamily="49" charset="0"/>
              </a:rPr>
              <a:t>);</a:t>
            </a:r>
          </a:p>
          <a:p>
            <a:r>
              <a:rPr lang="en-US" sz="1000" dirty="0">
                <a:latin typeface="Consolas" panose="020B0609020204030204" pitchFamily="49" charset="0"/>
              </a:rPr>
              <a:t>        });</a:t>
            </a:r>
          </a:p>
          <a:p>
            <a:r>
              <a:rPr lang="en-US" sz="1000" dirty="0">
                <a:latin typeface="Consolas" panose="020B0609020204030204" pitchFamily="49" charset="0"/>
              </a:rPr>
              <a:t> }</a:t>
            </a:r>
            <a:endParaRPr lang="en-US" sz="1000" dirty="0"/>
          </a:p>
        </p:txBody>
      </p:sp>
    </p:spTree>
    <p:extLst>
      <p:ext uri="{BB962C8B-B14F-4D97-AF65-F5344CB8AC3E}">
        <p14:creationId xmlns:p14="http://schemas.microsoft.com/office/powerpoint/2010/main" val="1028562396"/>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03303fe1702f2260f5cbd784e308da8">
  <xsd:schema xmlns:xsd="http://www.w3.org/2001/XMLSchema" xmlns:xs="http://www.w3.org/2001/XMLSchema" xmlns:p="http://schemas.microsoft.com/office/2006/metadata/properties" xmlns:ns2="8b796c41-22f8-4e5f-a4f6-26e92db7f69d" targetNamespace="http://schemas.microsoft.com/office/2006/metadata/properties" ma:root="true" ma:fieldsID="866a6ca8f83c4803d5ab8bc7780c9897"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8b796c41-22f8-4e5f-a4f6-26e92db7f69d"/>
    <ds:schemaRef ds:uri="http://www.w3.org/XML/1998/namespace"/>
    <ds:schemaRef ds:uri="http://purl.org/dc/dcmitype/"/>
  </ds:schemaRefs>
</ds:datastoreItem>
</file>

<file path=customXml/itemProps2.xml><?xml version="1.0" encoding="utf-8"?>
<ds:datastoreItem xmlns:ds="http://schemas.openxmlformats.org/officeDocument/2006/customXml" ds:itemID="{97B14030-EA7B-412E-A3DC-1B5E762AF2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66</TotalTime>
  <Words>2237</Words>
  <Application>Microsoft Office PowerPoint</Application>
  <PresentationFormat>Custom</PresentationFormat>
  <Paragraphs>418</Paragraphs>
  <Slides>19</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Consolas</vt:lpstr>
      <vt:lpstr>Segoe UI</vt:lpstr>
      <vt:lpstr>Segoe UI Light</vt:lpstr>
      <vt:lpstr>Wingdings</vt:lpstr>
      <vt:lpstr>5-30719_SharePoint_Team_Template_Light</vt:lpstr>
      <vt:lpstr>Working with different JavaScript frameworks and libraries </vt:lpstr>
      <vt:lpstr>Agenda</vt:lpstr>
      <vt:lpstr>Implement the Knockout view model </vt:lpstr>
      <vt:lpstr>Define the Knockout view model </vt:lpstr>
      <vt:lpstr>Get the List Item Entity Type</vt:lpstr>
      <vt:lpstr>Reading list items</vt:lpstr>
      <vt:lpstr>Constructor </vt:lpstr>
      <vt:lpstr>Show Add New List Item UI</vt:lpstr>
      <vt:lpstr>Creating list items</vt:lpstr>
      <vt:lpstr>Updating list items</vt:lpstr>
      <vt:lpstr>Deleting list items</vt:lpstr>
      <vt:lpstr>Implement the Knockout view </vt:lpstr>
      <vt:lpstr>Register Knockout components in the web part </vt:lpstr>
      <vt:lpstr>Preview the web part in SharePoint workbench </vt:lpstr>
      <vt:lpstr>DEMO</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Knockout</dc:title>
  <cp:lastModifiedBy>Luiz Lu</cp:lastModifiedBy>
  <cp:revision>24</cp:revision>
  <dcterms:modified xsi:type="dcterms:W3CDTF">2017-01-19T10:20:57Z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